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872" r:id="rId2"/>
    <p:sldMasterId id="2147483896" r:id="rId3"/>
  </p:sldMasterIdLst>
  <p:notesMasterIdLst>
    <p:notesMasterId r:id="rId84"/>
  </p:notesMasterIdLst>
  <p:handoutMasterIdLst>
    <p:handoutMasterId r:id="rId85"/>
  </p:handoutMasterIdLst>
  <p:sldIdLst>
    <p:sldId id="777" r:id="rId4"/>
    <p:sldId id="830" r:id="rId5"/>
    <p:sldId id="831" r:id="rId6"/>
    <p:sldId id="832" r:id="rId7"/>
    <p:sldId id="862" r:id="rId8"/>
    <p:sldId id="834" r:id="rId9"/>
    <p:sldId id="760" r:id="rId10"/>
    <p:sldId id="863" r:id="rId11"/>
    <p:sldId id="864" r:id="rId12"/>
    <p:sldId id="865" r:id="rId13"/>
    <p:sldId id="866" r:id="rId14"/>
    <p:sldId id="867" r:id="rId15"/>
    <p:sldId id="868" r:id="rId16"/>
    <p:sldId id="869" r:id="rId17"/>
    <p:sldId id="870" r:id="rId18"/>
    <p:sldId id="871" r:id="rId19"/>
    <p:sldId id="872" r:id="rId20"/>
    <p:sldId id="873" r:id="rId21"/>
    <p:sldId id="874" r:id="rId22"/>
    <p:sldId id="875" r:id="rId23"/>
    <p:sldId id="876" r:id="rId24"/>
    <p:sldId id="877" r:id="rId25"/>
    <p:sldId id="878" r:id="rId26"/>
    <p:sldId id="879" r:id="rId27"/>
    <p:sldId id="880" r:id="rId28"/>
    <p:sldId id="881" r:id="rId29"/>
    <p:sldId id="882" r:id="rId30"/>
    <p:sldId id="883" r:id="rId31"/>
    <p:sldId id="884" r:id="rId32"/>
    <p:sldId id="885" r:id="rId33"/>
    <p:sldId id="886" r:id="rId34"/>
    <p:sldId id="887" r:id="rId35"/>
    <p:sldId id="888" r:id="rId36"/>
    <p:sldId id="889" r:id="rId37"/>
    <p:sldId id="890" r:id="rId38"/>
    <p:sldId id="891" r:id="rId39"/>
    <p:sldId id="892" r:id="rId40"/>
    <p:sldId id="893" r:id="rId41"/>
    <p:sldId id="894" r:id="rId42"/>
    <p:sldId id="895" r:id="rId43"/>
    <p:sldId id="896" r:id="rId44"/>
    <p:sldId id="897" r:id="rId45"/>
    <p:sldId id="898" r:id="rId46"/>
    <p:sldId id="899" r:id="rId47"/>
    <p:sldId id="900" r:id="rId48"/>
    <p:sldId id="901" r:id="rId49"/>
    <p:sldId id="902" r:id="rId50"/>
    <p:sldId id="903" r:id="rId51"/>
    <p:sldId id="904" r:id="rId52"/>
    <p:sldId id="721" r:id="rId53"/>
    <p:sldId id="905" r:id="rId54"/>
    <p:sldId id="906" r:id="rId55"/>
    <p:sldId id="907" r:id="rId56"/>
    <p:sldId id="908" r:id="rId57"/>
    <p:sldId id="909" r:id="rId58"/>
    <p:sldId id="910" r:id="rId59"/>
    <p:sldId id="911" r:id="rId60"/>
    <p:sldId id="912" r:id="rId61"/>
    <p:sldId id="913" r:id="rId62"/>
    <p:sldId id="914" r:id="rId63"/>
    <p:sldId id="923" r:id="rId64"/>
    <p:sldId id="775" r:id="rId65"/>
    <p:sldId id="765" r:id="rId66"/>
    <p:sldId id="732" r:id="rId67"/>
    <p:sldId id="846" r:id="rId68"/>
    <p:sldId id="766" r:id="rId69"/>
    <p:sldId id="773" r:id="rId70"/>
    <p:sldId id="778" r:id="rId71"/>
    <p:sldId id="779" r:id="rId72"/>
    <p:sldId id="829" r:id="rId73"/>
    <p:sldId id="781" r:id="rId74"/>
    <p:sldId id="915" r:id="rId75"/>
    <p:sldId id="916" r:id="rId76"/>
    <p:sldId id="917" r:id="rId77"/>
    <p:sldId id="918" r:id="rId78"/>
    <p:sldId id="919" r:id="rId79"/>
    <p:sldId id="920" r:id="rId80"/>
    <p:sldId id="921" r:id="rId81"/>
    <p:sldId id="922" r:id="rId82"/>
    <p:sldId id="828" r:id="rId83"/>
  </p:sldIdLst>
  <p:sldSz cx="9144000" cy="5715000" type="screen16x10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2757" autoAdjust="0"/>
  </p:normalViewPr>
  <p:slideViewPr>
    <p:cSldViewPr>
      <p:cViewPr varScale="1">
        <p:scale>
          <a:sx n="72" d="100"/>
          <a:sy n="72" d="100"/>
        </p:scale>
        <p:origin x="72" y="930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7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notesMaster" Target="notesMasters/notesMaster1.xml"/><Relationship Id="rId89" Type="http://schemas.openxmlformats.org/officeDocument/2006/relationships/tableStyles" Target="tableStyles.xml"/><Relationship Id="rId16" Type="http://schemas.openxmlformats.org/officeDocument/2006/relationships/slide" Target="slides/slide13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5" Type="http://schemas.openxmlformats.org/officeDocument/2006/relationships/slide" Target="slides/slide2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viewProps" Target="viewProps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9" Type="http://schemas.openxmlformats.org/officeDocument/2006/relationships/slide" Target="slides/slide1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Test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8C192F-E1B4-4EEC-AB51-C31191E3EF1F}" type="datetimeFigureOut">
              <a:rPr lang="en-US" smtClean="0"/>
              <a:pPr/>
              <a:t>2/26/2018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460213-4DF1-43BE-A6D8-F98BAE6937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490568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640" cy="511895"/>
          </a:xfrm>
          <a:prstGeom prst="rect">
            <a:avLst/>
          </a:prstGeom>
        </p:spPr>
        <p:txBody>
          <a:bodyPr vert="horz" lIns="94695" tIns="47348" rIns="94695" bIns="4734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GB"/>
              <a:t>Test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004" y="0"/>
            <a:ext cx="3076639" cy="511895"/>
          </a:xfrm>
          <a:prstGeom prst="rect">
            <a:avLst/>
          </a:prstGeom>
        </p:spPr>
        <p:txBody>
          <a:bodyPr vert="horz" lIns="94695" tIns="47348" rIns="94695" bIns="4734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2409477-AAFB-42B5-84B5-6AEFA1506103}" type="datetimeFigureOut">
              <a:rPr lang="en-US"/>
              <a:pPr>
                <a:defRPr/>
              </a:pPr>
              <a:t>2/26/2018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766763"/>
            <a:ext cx="614045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95" tIns="47348" rIns="94695" bIns="47348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759" y="4862178"/>
            <a:ext cx="5679440" cy="4605412"/>
          </a:xfrm>
          <a:prstGeom prst="rect">
            <a:avLst/>
          </a:prstGeom>
        </p:spPr>
        <p:txBody>
          <a:bodyPr vert="horz" lIns="94695" tIns="47348" rIns="94695" bIns="47348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083"/>
            <a:ext cx="3076640" cy="511895"/>
          </a:xfrm>
          <a:prstGeom prst="rect">
            <a:avLst/>
          </a:prstGeom>
        </p:spPr>
        <p:txBody>
          <a:bodyPr vert="horz" lIns="94695" tIns="47348" rIns="94695" bIns="4734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004" y="9721083"/>
            <a:ext cx="3076639" cy="511895"/>
          </a:xfrm>
          <a:prstGeom prst="rect">
            <a:avLst/>
          </a:prstGeom>
        </p:spPr>
        <p:txBody>
          <a:bodyPr vert="horz" lIns="94695" tIns="47348" rIns="94695" bIns="4734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2567E5E-D624-4F3C-99F4-4ABD46E1F93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8801124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0688" y="744538"/>
            <a:ext cx="5961062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sz="1200" baseline="0" dirty="0"/>
              <a:t>SSC: Source Controllers, Source QC, Navigation, Tracking</a:t>
            </a:r>
          </a:p>
          <a:p>
            <a:r>
              <a:rPr lang="en-GB" sz="1200" baseline="0" dirty="0"/>
              <a:t>iSeis: Seismographs, Receiver QC, Data Handling, Noise QC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533B6C-9F74-409E-8DE8-B832079F13AE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0802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Test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2567E5E-D624-4F3C-99F4-4ABD46E1F93E}" type="slidenum">
              <a:rPr lang="en-GB" smtClean="0"/>
              <a:pPr>
                <a:defRPr/>
              </a:pPr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29014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Test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2567E5E-D624-4F3C-99F4-4ABD46E1F93E}" type="slidenum">
              <a:rPr lang="en-GB" smtClean="0"/>
              <a:pPr>
                <a:defRPr/>
              </a:pPr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02773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Force 3 vibrator decoder is in the vibrator.  It generates</a:t>
            </a:r>
            <a:r>
              <a:rPr lang="en-US" baseline="0" dirty="0"/>
              <a:t> the sweep for the vibrator, and controls how that sweep is applied to the ground.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1BAC7-2E1D-40D9-9A19-B5EC93A347B9}" type="slidenum">
              <a:rPr lang="en-GB" smtClean="0"/>
              <a:pPr/>
              <a:t>62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30964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Force 3 vibrator decoder is in the vibrator.  It generates</a:t>
            </a:r>
            <a:r>
              <a:rPr lang="en-US" baseline="0" dirty="0"/>
              <a:t> the sweep for the vibrator, and controls how that sweep is applied to the ground.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71BAC7-2E1D-40D9-9A19-B5EC93A347B9}" type="slidenum">
              <a:rPr lang="en-GB" smtClean="0"/>
              <a:pPr/>
              <a:t>65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84625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0688" y="744538"/>
            <a:ext cx="5961062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sz="1200" baseline="0" dirty="0"/>
              <a:t>This is the follow-up the previous slides.  This is an independent QC system for all vibroseis units!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533B6C-9F74-409E-8DE8-B832079F13AE}" type="slidenum">
              <a:rPr lang="en-US" smtClean="0"/>
              <a:pPr>
                <a:defRPr/>
              </a:pPr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2470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0688" y="744538"/>
            <a:ext cx="5961062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sz="1200" baseline="0" dirty="0"/>
              <a:t>This is the follow-up the previous slides.  This is an independent QC system for all vibroseis units!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533B6C-9F74-409E-8DE8-B832079F13AE}" type="slidenum">
              <a:rPr lang="en-US" smtClean="0"/>
              <a:pPr>
                <a:defRPr/>
              </a:pPr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1505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0688" y="744538"/>
            <a:ext cx="5961062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z="120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533B6C-9F74-409E-8DE8-B832079F13AE}" type="slidenum">
              <a:rPr lang="en-US" smtClean="0"/>
              <a:pPr>
                <a:defRPr/>
              </a:pPr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2407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0688" y="744538"/>
            <a:ext cx="5961062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sz="1200" baseline="0" dirty="0"/>
              <a:t>This is the follow-up the previous slides.  This is an independent QC system for all vibroseis units!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533B6C-9F74-409E-8DE8-B832079F13AE}" type="slidenum">
              <a:rPr lang="en-US" smtClean="0"/>
              <a:pPr>
                <a:defRPr/>
              </a:pPr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2467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0688" y="744538"/>
            <a:ext cx="5961062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dirty="0"/>
              <a:t>Filler slide to leave up on the screen while you’re answering questions, etc.</a:t>
            </a:r>
          </a:p>
          <a:p>
            <a:pPr eaLnBrk="1" hangingPunct="1">
              <a:spcBef>
                <a:spcPct val="0"/>
              </a:spcBef>
            </a:pPr>
            <a:endParaRPr lang="en-GB" dirty="0"/>
          </a:p>
          <a:p>
            <a:pPr eaLnBrk="1" hangingPunct="1">
              <a:spcBef>
                <a:spcPct val="0"/>
              </a:spcBef>
            </a:pPr>
            <a:r>
              <a:rPr lang="en-GB" dirty="0"/>
              <a:t>Enjoy!</a:t>
            </a: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634D2B-562A-458A-A14A-0C518F0875B5}" type="slidenum">
              <a:rPr lang="en-US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solidFill>
                  <a:prstClr val="black"/>
                </a:solidFill>
              </a:rPr>
              <a:t>Test</a:t>
            </a:r>
          </a:p>
        </p:txBody>
      </p:sp>
    </p:spTree>
    <p:extLst>
      <p:ext uri="{BB962C8B-B14F-4D97-AF65-F5344CB8AC3E}">
        <p14:creationId xmlns:p14="http://schemas.microsoft.com/office/powerpoint/2010/main" val="10521540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0688" y="744538"/>
            <a:ext cx="5961062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634D2B-562A-458A-A14A-0C518F0875B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Test</a:t>
            </a:r>
          </a:p>
        </p:txBody>
      </p:sp>
    </p:spTree>
    <p:extLst>
      <p:ext uri="{BB962C8B-B14F-4D97-AF65-F5344CB8AC3E}">
        <p14:creationId xmlns:p14="http://schemas.microsoft.com/office/powerpoint/2010/main" val="1221972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0688" y="744538"/>
            <a:ext cx="5961062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634D2B-562A-458A-A14A-0C518F0875B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Test</a:t>
            </a:r>
          </a:p>
        </p:txBody>
      </p:sp>
    </p:spTree>
    <p:extLst>
      <p:ext uri="{BB962C8B-B14F-4D97-AF65-F5344CB8AC3E}">
        <p14:creationId xmlns:p14="http://schemas.microsoft.com/office/powerpoint/2010/main" val="38041516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0688" y="744538"/>
            <a:ext cx="5961062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634D2B-562A-458A-A14A-0C518F0875B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Test</a:t>
            </a:r>
          </a:p>
        </p:txBody>
      </p:sp>
    </p:spTree>
    <p:extLst>
      <p:ext uri="{BB962C8B-B14F-4D97-AF65-F5344CB8AC3E}">
        <p14:creationId xmlns:p14="http://schemas.microsoft.com/office/powerpoint/2010/main" val="16755791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20688" y="744538"/>
            <a:ext cx="5961062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634D2B-562A-458A-A14A-0C518F0875B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Test</a:t>
            </a:r>
          </a:p>
        </p:txBody>
      </p:sp>
    </p:spTree>
    <p:extLst>
      <p:ext uri="{BB962C8B-B14F-4D97-AF65-F5344CB8AC3E}">
        <p14:creationId xmlns:p14="http://schemas.microsoft.com/office/powerpoint/2010/main" val="1741715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Test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2567E5E-D624-4F3C-99F4-4ABD46E1F93E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47225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Test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2567E5E-D624-4F3C-99F4-4ABD46E1F93E}" type="slidenum">
              <a:rPr lang="en-GB" smtClean="0"/>
              <a:pPr>
                <a:defRPr/>
              </a:pPr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43962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Test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2567E5E-D624-4F3C-99F4-4ABD46E1F93E}" type="slidenum">
              <a:rPr lang="en-GB" smtClean="0"/>
              <a:pPr>
                <a:defRPr/>
              </a:pPr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35713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Test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2567E5E-D624-4F3C-99F4-4ABD46E1F93E}" type="slidenum">
              <a:rPr lang="en-GB" smtClean="0"/>
              <a:pPr>
                <a:defRPr/>
              </a:pPr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0527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 page </a:t>
            </a:r>
            <a:fld id="{4359113F-A203-4A20-833F-D7C6541AE8AC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med" advTm="3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7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12636"/>
            <a:ext cx="8229600" cy="36578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E2CE3D-2A8E-4BDE-8B90-5824E71AB686}" type="datetimeFigureOut">
              <a:rPr lang="en-US"/>
              <a:pPr>
                <a:defRPr/>
              </a:pPr>
              <a:t>2/26/2018</a:t>
            </a:fld>
            <a:endParaRPr lang="en-GB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9DD87-D26D-40AB-B065-5F9758198F1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med" advTm="3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1"/>
            <a:ext cx="2057400" cy="4343136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1"/>
            <a:ext cx="6019800" cy="434313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4DABC-2B36-4ABE-A961-2879CB6FD3F8}" type="datetimeFigureOut">
              <a:rPr lang="en-US"/>
              <a:pPr>
                <a:defRPr/>
              </a:pPr>
              <a:t>2/26/2018</a:t>
            </a:fld>
            <a:endParaRPr lang="en-GB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A5A96-DB5C-4C6C-97F6-9F8984C7651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med" advTm="3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2690447"/>
            <a:ext cx="7854696" cy="1460500"/>
          </a:xfrm>
          <a:prstGeom prst="rect">
            <a:avLst/>
          </a:prstGeom>
        </p:spPr>
        <p:txBody>
          <a:bodyPr lIns="0" rIns="18288"/>
          <a:lstStyle>
            <a:lvl1pPr marL="0" marR="38098" indent="0" algn="r">
              <a:buNone/>
              <a:defRPr>
                <a:solidFill>
                  <a:schemeClr val="tx1"/>
                </a:solidFill>
              </a:defRPr>
            </a:lvl1pPr>
            <a:lvl2pPr marL="380985" indent="0" algn="ctr">
              <a:buNone/>
            </a:lvl2pPr>
            <a:lvl3pPr marL="761970" indent="0" algn="ctr">
              <a:buNone/>
            </a:lvl3pPr>
            <a:lvl4pPr marL="1142954" indent="0" algn="ctr">
              <a:buNone/>
            </a:lvl4pPr>
            <a:lvl5pPr marL="1523939" indent="0" algn="ctr">
              <a:buNone/>
            </a:lvl5pPr>
            <a:lvl6pPr marL="1904924" indent="0" algn="ctr">
              <a:buNone/>
            </a:lvl6pPr>
            <a:lvl7pPr marL="2285909" indent="0" algn="ctr">
              <a:buNone/>
            </a:lvl7pPr>
            <a:lvl8pPr marL="2666893" indent="0" algn="ctr">
              <a:buNone/>
            </a:lvl8pPr>
            <a:lvl9pPr marL="3047878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89414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2690447"/>
            <a:ext cx="7854696" cy="1460500"/>
          </a:xfrm>
          <a:prstGeom prst="rect">
            <a:avLst/>
          </a:prstGeom>
        </p:spPr>
        <p:txBody>
          <a:bodyPr lIns="0" rIns="18288"/>
          <a:lstStyle>
            <a:lvl1pPr marL="0" marR="38098" indent="0" algn="r">
              <a:buNone/>
              <a:defRPr>
                <a:solidFill>
                  <a:schemeClr val="tx1"/>
                </a:solidFill>
              </a:defRPr>
            </a:lvl1pPr>
            <a:lvl2pPr marL="380985" indent="0" algn="ctr">
              <a:buNone/>
            </a:lvl2pPr>
            <a:lvl3pPr marL="761970" indent="0" algn="ctr">
              <a:buNone/>
            </a:lvl3pPr>
            <a:lvl4pPr marL="1142954" indent="0" algn="ctr">
              <a:buNone/>
            </a:lvl4pPr>
            <a:lvl5pPr marL="1523939" indent="0" algn="ctr">
              <a:buNone/>
            </a:lvl5pPr>
            <a:lvl6pPr marL="1904924" indent="0" algn="ctr">
              <a:buNone/>
            </a:lvl6pPr>
            <a:lvl7pPr marL="2285909" indent="0" algn="ctr">
              <a:buNone/>
            </a:lvl7pPr>
            <a:lvl8pPr marL="2666893" indent="0" algn="ctr">
              <a:buNone/>
            </a:lvl8pPr>
            <a:lvl9pPr marL="3047878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397892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2690447"/>
            <a:ext cx="7854696" cy="1460500"/>
          </a:xfrm>
          <a:prstGeom prst="rect">
            <a:avLst/>
          </a:prstGeom>
        </p:spPr>
        <p:txBody>
          <a:bodyPr lIns="0" rIns="18288"/>
          <a:lstStyle>
            <a:lvl1pPr marL="0" marR="38098" indent="0" algn="r">
              <a:buNone/>
              <a:defRPr>
                <a:solidFill>
                  <a:schemeClr val="tx1"/>
                </a:solidFill>
              </a:defRPr>
            </a:lvl1pPr>
            <a:lvl2pPr marL="380985" indent="0" algn="ctr">
              <a:buNone/>
            </a:lvl2pPr>
            <a:lvl3pPr marL="761970" indent="0" algn="ctr">
              <a:buNone/>
            </a:lvl3pPr>
            <a:lvl4pPr marL="1142954" indent="0" algn="ctr">
              <a:buNone/>
            </a:lvl4pPr>
            <a:lvl5pPr marL="1523939" indent="0" algn="ctr">
              <a:buNone/>
            </a:lvl5pPr>
            <a:lvl6pPr marL="1904924" indent="0" algn="ctr">
              <a:buNone/>
            </a:lvl6pPr>
            <a:lvl7pPr marL="2285909" indent="0" algn="ctr">
              <a:buNone/>
            </a:lvl7pPr>
            <a:lvl8pPr marL="2666893" indent="0" algn="ctr">
              <a:buNone/>
            </a:lvl8pPr>
            <a:lvl9pPr marL="3047878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606623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2690447"/>
            <a:ext cx="7854696" cy="1460500"/>
          </a:xfrm>
          <a:prstGeom prst="rect">
            <a:avLst/>
          </a:prstGeom>
        </p:spPr>
        <p:txBody>
          <a:bodyPr lIns="0" rIns="18288"/>
          <a:lstStyle>
            <a:lvl1pPr marL="0" marR="38098" indent="0" algn="r">
              <a:buNone/>
              <a:defRPr>
                <a:solidFill>
                  <a:schemeClr val="tx1"/>
                </a:solidFill>
              </a:defRPr>
            </a:lvl1pPr>
            <a:lvl2pPr marL="380985" indent="0" algn="ctr">
              <a:buNone/>
            </a:lvl2pPr>
            <a:lvl3pPr marL="761970" indent="0" algn="ctr">
              <a:buNone/>
            </a:lvl3pPr>
            <a:lvl4pPr marL="1142954" indent="0" algn="ctr">
              <a:buNone/>
            </a:lvl4pPr>
            <a:lvl5pPr marL="1523939" indent="0" algn="ctr">
              <a:buNone/>
            </a:lvl5pPr>
            <a:lvl6pPr marL="1904924" indent="0" algn="ctr">
              <a:buNone/>
            </a:lvl6pPr>
            <a:lvl7pPr marL="2285909" indent="0" algn="ctr">
              <a:buNone/>
            </a:lvl7pPr>
            <a:lvl8pPr marL="2666893" indent="0" algn="ctr">
              <a:buNone/>
            </a:lvl8pPr>
            <a:lvl9pPr marL="3047878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76897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2690447"/>
            <a:ext cx="7854696" cy="1460500"/>
          </a:xfrm>
          <a:prstGeom prst="rect">
            <a:avLst/>
          </a:prstGeom>
        </p:spPr>
        <p:txBody>
          <a:bodyPr lIns="0" rIns="18288"/>
          <a:lstStyle>
            <a:lvl1pPr marL="0" marR="38098" indent="0" algn="r">
              <a:buNone/>
              <a:defRPr>
                <a:solidFill>
                  <a:schemeClr val="tx1"/>
                </a:solidFill>
              </a:defRPr>
            </a:lvl1pPr>
            <a:lvl2pPr marL="380985" indent="0" algn="ctr">
              <a:buNone/>
            </a:lvl2pPr>
            <a:lvl3pPr marL="761970" indent="0" algn="ctr">
              <a:buNone/>
            </a:lvl3pPr>
            <a:lvl4pPr marL="1142954" indent="0" algn="ctr">
              <a:buNone/>
            </a:lvl4pPr>
            <a:lvl5pPr marL="1523939" indent="0" algn="ctr">
              <a:buNone/>
            </a:lvl5pPr>
            <a:lvl6pPr marL="1904924" indent="0" algn="ctr">
              <a:buNone/>
            </a:lvl6pPr>
            <a:lvl7pPr marL="2285909" indent="0" algn="ctr">
              <a:buNone/>
            </a:lvl7pPr>
            <a:lvl8pPr marL="2666893" indent="0" algn="ctr">
              <a:buNone/>
            </a:lvl8pPr>
            <a:lvl9pPr marL="3047878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350942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581400" y="5270500"/>
            <a:ext cx="2133600" cy="304271"/>
          </a:xfrm>
          <a:prstGeom prst="rect">
            <a:avLst/>
          </a:prstGeom>
        </p:spPr>
        <p:txBody>
          <a:bodyPr anchor="ctr"/>
          <a:lstStyle>
            <a:lvl1pPr algn="ctr">
              <a:defRPr sz="833" baseline="0"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 dirty="0"/>
              <a:t>Page </a:t>
            </a:r>
            <a:fld id="{4359113F-A203-4A20-833F-D7C6541AE8AC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4183702"/>
      </p:ext>
    </p:extLst>
  </p:cSld>
  <p:clrMapOvr>
    <a:masterClrMapping/>
  </p:clrMapOvr>
  <p:transition spd="med" advTm="3000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581400" y="5270500"/>
            <a:ext cx="2133600" cy="304271"/>
          </a:xfrm>
          <a:prstGeom prst="rect">
            <a:avLst/>
          </a:prstGeom>
        </p:spPr>
        <p:txBody>
          <a:bodyPr anchor="ctr"/>
          <a:lstStyle>
            <a:lvl1pPr algn="ctr">
              <a:defRPr sz="833" baseline="0"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 dirty="0"/>
              <a:t>Page </a:t>
            </a:r>
            <a:fld id="{4359113F-A203-4A20-833F-D7C6541AE8AC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1226335"/>
      </p:ext>
    </p:extLst>
  </p:cSld>
  <p:clrMapOvr>
    <a:masterClrMapping/>
  </p:clrMapOvr>
  <p:transition spd="med" advTm="3000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581400" y="5270500"/>
            <a:ext cx="2133600" cy="304271"/>
          </a:xfrm>
          <a:prstGeom prst="rect">
            <a:avLst/>
          </a:prstGeom>
        </p:spPr>
        <p:txBody>
          <a:bodyPr anchor="ctr"/>
          <a:lstStyle>
            <a:lvl1pPr algn="ctr">
              <a:defRPr sz="833" baseline="0"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 dirty="0"/>
              <a:t>Page </a:t>
            </a:r>
            <a:fld id="{4359113F-A203-4A20-833F-D7C6541AE8AC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2567306"/>
      </p:ext>
    </p:extLst>
  </p:cSld>
  <p:clrMapOvr>
    <a:masterClrMapping/>
  </p:clrMapOvr>
  <p:transition spd="med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12636"/>
            <a:ext cx="8229600" cy="36578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2A0B4-1E15-4B96-A1DC-ED9A62BB745A}" type="datetimeFigureOut">
              <a:rPr lang="en-US"/>
              <a:pPr>
                <a:defRPr/>
              </a:pPr>
              <a:t>2/26/2018</a:t>
            </a:fld>
            <a:endParaRPr lang="en-GB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AB569-2AFB-4AE4-AB92-22277195CD5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med" advTm="300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581400" y="5270500"/>
            <a:ext cx="2133600" cy="304271"/>
          </a:xfrm>
          <a:prstGeom prst="rect">
            <a:avLst/>
          </a:prstGeom>
        </p:spPr>
        <p:txBody>
          <a:bodyPr anchor="ctr"/>
          <a:lstStyle>
            <a:lvl1pPr algn="ctr">
              <a:defRPr sz="833" baseline="0"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 dirty="0"/>
              <a:t>Page </a:t>
            </a:r>
            <a:fld id="{4359113F-A203-4A20-833F-D7C6541AE8AC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3328120"/>
      </p:ext>
    </p:extLst>
  </p:cSld>
  <p:clrMapOvr>
    <a:masterClrMapping/>
  </p:clrMapOvr>
  <p:transition spd="med" advTm="3000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7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12636"/>
            <a:ext cx="8229600" cy="36578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2A0B4-1E15-4B96-A1DC-ED9A62BB745A}" type="datetimeFigureOut">
              <a:rPr lang="en-US"/>
              <a:pPr>
                <a:defRPr/>
              </a:pPr>
              <a:t>2/26/2018</a:t>
            </a:fld>
            <a:endParaRPr lang="en-GB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AB569-2AFB-4AE4-AB92-22277195CD5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6721390"/>
      </p:ext>
    </p:extLst>
  </p:cSld>
  <p:clrMapOvr>
    <a:masterClrMapping/>
  </p:clrMapOvr>
  <p:transition spd="med" advTm="3000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>
                <a:solidFill>
                  <a:prstClr val="black"/>
                </a:solidFill>
              </a:rPr>
              <a:t> page </a:t>
            </a:r>
            <a:fld id="{4359113F-A203-4A20-833F-D7C6541AE8AC}" type="slidenum">
              <a:rPr lang="en-GB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677566"/>
      </p:ext>
    </p:extLst>
  </p:cSld>
  <p:clrMapOvr>
    <a:masterClrMapping/>
  </p:clrMapOvr>
  <p:transition spd="med" advTm="3000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7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12636"/>
            <a:ext cx="8229600" cy="36578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2A0B4-1E15-4B96-A1DC-ED9A62BB745A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2/26/2018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AB569-2AFB-4AE4-AB92-22277195CD51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048299"/>
      </p:ext>
    </p:extLst>
  </p:cSld>
  <p:clrMapOvr>
    <a:masterClrMapping/>
  </p:clrMapOvr>
  <p:transition spd="med" advTm="3000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097280"/>
            <a:ext cx="7772400" cy="1135380"/>
          </a:xfrm>
          <a:prstGeom prst="rect">
            <a:avLst/>
          </a:prstGeo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253887"/>
            <a:ext cx="7772400" cy="1258093"/>
          </a:xfrm>
          <a:prstGeom prst="rect">
            <a:avLst/>
          </a:prstGeo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B6EA3-6E13-407E-A8A5-CF737E9BB63A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2/26/2018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F3BDC-2D3E-4E79-85DC-BB99A24DFBD8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970638"/>
      </p:ext>
    </p:extLst>
  </p:cSld>
  <p:clrMapOvr>
    <a:masterClrMapping/>
  </p:clrMapOvr>
  <p:transition spd="med" advTm="3000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674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071"/>
            <a:ext cx="4038600" cy="3695700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071"/>
            <a:ext cx="4038600" cy="3695700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D2B84-877C-4A9F-ABD9-C0BB9666EC36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2/26/2018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79682-B49B-4CD9-9129-242D8802EC4A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21706"/>
      </p:ext>
    </p:extLst>
  </p:cSld>
  <p:clrMapOvr>
    <a:masterClrMapping/>
  </p:clrMapOvr>
  <p:transition spd="med" advTm="3000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6740"/>
            <a:ext cx="8229600" cy="952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46040"/>
            <a:ext cx="4040188" cy="549460"/>
          </a:xfrm>
          <a:prstGeom prst="rect">
            <a:avLst/>
          </a:prstGeo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549798"/>
            <a:ext cx="4041775" cy="545703"/>
          </a:xfrm>
          <a:prstGeom prst="rect">
            <a:avLst/>
          </a:prstGeo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095500"/>
            <a:ext cx="4040188" cy="3204767"/>
          </a:xfrm>
          <a:prstGeom prst="rect">
            <a:avLst/>
          </a:prstGeo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095500"/>
            <a:ext cx="4041775" cy="3204767"/>
          </a:xfrm>
          <a:prstGeom prst="rect">
            <a:avLst/>
          </a:prstGeo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B7019-8CA7-4EFC-B062-4E5F23EADA9D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2/26/2018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BB9B5-6A56-42E2-A35A-90702FA5D5D7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484004"/>
      </p:ext>
    </p:extLst>
  </p:cSld>
  <p:clrMapOvr>
    <a:masterClrMapping/>
  </p:clrMapOvr>
  <p:transition spd="med" advTm="3000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6740"/>
            <a:ext cx="8305800" cy="952500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AE578-5CD0-4114-AE13-30C50E747551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2/26/2018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1F311-6C99-408E-984B-9D86720C6A5E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24159"/>
      </p:ext>
    </p:extLst>
  </p:cSld>
  <p:clrMapOvr>
    <a:masterClrMapping/>
  </p:clrMapOvr>
  <p:transition spd="med" advTm="3000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757351-3800-4DF7-9EFE-65FFD9049425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2/26/2018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A7771-A0C9-43C8-BB91-7133733A7A7D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032347"/>
      </p:ext>
    </p:extLst>
  </p:cSld>
  <p:clrMapOvr>
    <a:masterClrMapping/>
  </p:clrMapOvr>
  <p:transition spd="med" advTm="3000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8627"/>
            <a:ext cx="2743200" cy="968375"/>
          </a:xfrm>
          <a:prstGeom prst="rect">
            <a:avLst/>
          </a:prstGeo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397000"/>
            <a:ext cx="2743200" cy="3810000"/>
          </a:xfrm>
          <a:prstGeom prst="rect">
            <a:avLst/>
          </a:prstGeo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397000"/>
            <a:ext cx="5111750" cy="3810000"/>
          </a:xfrm>
          <a:prstGeom prst="rect">
            <a:avLst/>
          </a:prstGeo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DE71A-92E9-471E-9A57-56FF1A3EE4A0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2/26/2018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A8152-2D1B-462F-B7FA-C0DED49A5E35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015649"/>
      </p:ext>
    </p:extLst>
  </p:cSld>
  <p:clrMapOvr>
    <a:masterClrMapping/>
  </p:clrMapOvr>
  <p:transition spd="med" advTm="3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097280"/>
            <a:ext cx="7772400" cy="1135380"/>
          </a:xfrm>
          <a:prstGeom prst="rect">
            <a:avLst/>
          </a:prstGeo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253887"/>
            <a:ext cx="7772400" cy="1258093"/>
          </a:xfrm>
          <a:prstGeom prst="rect">
            <a:avLst/>
          </a:prstGeo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B6EA3-6E13-407E-A8A5-CF737E9BB63A}" type="datetimeFigureOut">
              <a:rPr lang="en-US"/>
              <a:pPr>
                <a:defRPr/>
              </a:pPr>
              <a:t>2/26/2018</a:t>
            </a:fld>
            <a:endParaRPr lang="en-GB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F3BDC-2D3E-4E79-85DC-BB99A24DFBD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med" advTm="3000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923396"/>
            <a:ext cx="5257800" cy="34290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6" y="4466167"/>
            <a:ext cx="155575" cy="129646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4847167"/>
            <a:ext cx="9163050" cy="86783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5183188"/>
            <a:ext cx="4762500" cy="5318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80830"/>
            <a:ext cx="2212848" cy="1318851"/>
          </a:xfrm>
          <a:prstGeom prst="rect">
            <a:avLst/>
          </a:prstGeo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357321"/>
            <a:ext cx="2209800" cy="1816100"/>
          </a:xfrm>
          <a:prstGeom prst="rect">
            <a:avLst/>
          </a:prstGeo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999598"/>
            <a:ext cx="4617720" cy="327660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1FC06-3586-41A5-B9D8-AAF6EBA5FA94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2/26/2018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5296959"/>
            <a:ext cx="609600" cy="30427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EB056-6AA7-4D57-810F-3772DE7B5E3B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30558"/>
      </p:ext>
    </p:extLst>
  </p:cSld>
  <p:clrMapOvr>
    <a:masterClrMapping/>
  </p:clrMapOvr>
  <p:transition spd="med" advTm="3000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7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12636"/>
            <a:ext cx="8229600" cy="36578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E2CE3D-2A8E-4BDE-8B90-5824E71AB686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2/26/2018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9DD87-D26D-40AB-B065-5F9758198F14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067411"/>
      </p:ext>
    </p:extLst>
  </p:cSld>
  <p:clrMapOvr>
    <a:masterClrMapping/>
  </p:clrMapOvr>
  <p:transition spd="med" advTm="3000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1"/>
            <a:ext cx="2057400" cy="4343136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1"/>
            <a:ext cx="6019800" cy="434313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4DABC-2B36-4ABE-A961-2879CB6FD3F8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2/26/2018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A5A96-DB5C-4C6C-97F6-9F8984C7651B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225724"/>
      </p:ext>
    </p:extLst>
  </p:cSld>
  <p:clrMapOvr>
    <a:masterClrMapping/>
  </p:clrMapOvr>
  <p:transition spd="med" advTm="3000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2690447"/>
            <a:ext cx="7854696" cy="1460500"/>
          </a:xfrm>
        </p:spPr>
        <p:txBody>
          <a:bodyPr lIns="0" rIns="18288"/>
          <a:lstStyle>
            <a:lvl1pPr marL="0" marR="38098" indent="0" algn="r">
              <a:buNone/>
              <a:defRPr>
                <a:solidFill>
                  <a:schemeClr val="tx1"/>
                </a:solidFill>
              </a:defRPr>
            </a:lvl1pPr>
            <a:lvl2pPr marL="380985" indent="0" algn="ctr">
              <a:buNone/>
            </a:lvl2pPr>
            <a:lvl3pPr marL="761970" indent="0" algn="ctr">
              <a:buNone/>
            </a:lvl3pPr>
            <a:lvl4pPr marL="1142954" indent="0" algn="ctr">
              <a:buNone/>
            </a:lvl4pPr>
            <a:lvl5pPr marL="1523939" indent="0" algn="ctr">
              <a:buNone/>
            </a:lvl5pPr>
            <a:lvl6pPr marL="1904924" indent="0" algn="ctr">
              <a:buNone/>
            </a:lvl6pPr>
            <a:lvl7pPr marL="2285909" indent="0" algn="ctr">
              <a:buNone/>
            </a:lvl7pPr>
            <a:lvl8pPr marL="2666893" indent="0" algn="ctr">
              <a:buNone/>
            </a:lvl8pPr>
            <a:lvl9pPr marL="3047878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137966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674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042882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097280"/>
            <a:ext cx="7772400" cy="1135380"/>
          </a:xfrm>
          <a:prstGeom prst="rect">
            <a:avLst/>
          </a:prstGeo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4666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253887"/>
            <a:ext cx="7772400" cy="1258093"/>
          </a:xfrm>
        </p:spPr>
        <p:txBody>
          <a:bodyPr lIns="45720" rIns="45720" anchor="t"/>
          <a:lstStyle>
            <a:lvl1pPr marL="0" indent="0">
              <a:buNone/>
              <a:defRPr sz="1833">
                <a:solidFill>
                  <a:schemeClr val="tx1"/>
                </a:solidFill>
              </a:defRPr>
            </a:lvl1pPr>
            <a:lvl2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21212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674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071"/>
            <a:ext cx="4038600" cy="3695700"/>
          </a:xfrm>
        </p:spPr>
        <p:txBody>
          <a:bodyPr/>
          <a:lstStyle>
            <a:lvl1pPr>
              <a:defRPr sz="2167"/>
            </a:lvl1pPr>
            <a:lvl2pPr>
              <a:defRPr sz="2000"/>
            </a:lvl2pPr>
            <a:lvl3pPr>
              <a:defRPr sz="1667"/>
            </a:lvl3pPr>
            <a:lvl4pPr>
              <a:defRPr sz="1500"/>
            </a:lvl4pPr>
            <a:lvl5pPr>
              <a:defRPr sz="15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071"/>
            <a:ext cx="4038600" cy="3695700"/>
          </a:xfrm>
        </p:spPr>
        <p:txBody>
          <a:bodyPr/>
          <a:lstStyle>
            <a:lvl1pPr>
              <a:defRPr sz="2167"/>
            </a:lvl1pPr>
            <a:lvl2pPr>
              <a:defRPr sz="2000"/>
            </a:lvl2pPr>
            <a:lvl3pPr>
              <a:defRPr sz="1667"/>
            </a:lvl3pPr>
            <a:lvl4pPr>
              <a:defRPr sz="1500"/>
            </a:lvl4pPr>
            <a:lvl5pPr>
              <a:defRPr sz="15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9390998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6740"/>
            <a:ext cx="8229600" cy="952500"/>
          </a:xfrm>
          <a:prstGeom prst="rect">
            <a:avLst/>
          </a:prstGeo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46040"/>
            <a:ext cx="4040188" cy="549460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0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1667" b="1"/>
            </a:lvl2pPr>
            <a:lvl3pPr>
              <a:buNone/>
              <a:defRPr sz="1500" b="1"/>
            </a:lvl3pPr>
            <a:lvl4pPr>
              <a:buNone/>
              <a:defRPr sz="1333" b="1"/>
            </a:lvl4pPr>
            <a:lvl5pPr>
              <a:buNone/>
              <a:defRPr sz="1333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8" y="1549798"/>
            <a:ext cx="4041775" cy="545703"/>
          </a:xfrm>
        </p:spPr>
        <p:txBody>
          <a:bodyPr lIns="45720" tIns="0" rIns="45720" bIns="0" anchor="ctr"/>
          <a:lstStyle>
            <a:lvl1pPr marL="0" indent="0">
              <a:buNone/>
              <a:defRPr sz="20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1667" b="1"/>
            </a:lvl2pPr>
            <a:lvl3pPr>
              <a:buNone/>
              <a:defRPr sz="1500" b="1"/>
            </a:lvl3pPr>
            <a:lvl4pPr>
              <a:buNone/>
              <a:defRPr sz="1333" b="1"/>
            </a:lvl4pPr>
            <a:lvl5pPr>
              <a:buNone/>
              <a:defRPr sz="1333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095500"/>
            <a:ext cx="4040188" cy="3204767"/>
          </a:xfrm>
        </p:spPr>
        <p:txBody>
          <a:bodyPr tIns="0"/>
          <a:lstStyle>
            <a:lvl1pPr>
              <a:defRPr sz="1833"/>
            </a:lvl1pPr>
            <a:lvl2pPr>
              <a:defRPr sz="1667"/>
            </a:lvl2pPr>
            <a:lvl3pPr>
              <a:defRPr sz="1500"/>
            </a:lvl3pPr>
            <a:lvl4pPr>
              <a:defRPr sz="1333"/>
            </a:lvl4pPr>
            <a:lvl5pPr>
              <a:defRPr sz="1333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095500"/>
            <a:ext cx="4041775" cy="3204767"/>
          </a:xfrm>
        </p:spPr>
        <p:txBody>
          <a:bodyPr tIns="0"/>
          <a:lstStyle>
            <a:lvl1pPr>
              <a:defRPr sz="1833"/>
            </a:lvl1pPr>
            <a:lvl2pPr>
              <a:defRPr sz="1667"/>
            </a:lvl2pPr>
            <a:lvl3pPr>
              <a:defRPr sz="1500"/>
            </a:lvl3pPr>
            <a:lvl4pPr>
              <a:defRPr sz="1333"/>
            </a:lvl4pPr>
            <a:lvl5pPr>
              <a:defRPr sz="1333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62473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6740"/>
            <a:ext cx="8305800" cy="952500"/>
          </a:xfrm>
          <a:prstGeom prst="rect">
            <a:avLst/>
          </a:prstGeo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167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496624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0057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674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071"/>
            <a:ext cx="4038600" cy="3695700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071"/>
            <a:ext cx="4038600" cy="3695700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D2B84-877C-4A9F-ABD9-C0BB9666EC36}" type="datetimeFigureOut">
              <a:rPr lang="en-US"/>
              <a:pPr>
                <a:defRPr/>
              </a:pPr>
              <a:t>2/26/2018</a:t>
            </a:fld>
            <a:endParaRPr lang="en-GB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79682-B49B-4CD9-9129-242D8802EC4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med" advTm="3000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8627"/>
            <a:ext cx="2743200" cy="968376"/>
          </a:xfrm>
          <a:prstGeom prst="rect">
            <a:avLst/>
          </a:prstGeo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167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397000"/>
            <a:ext cx="2743200" cy="3810000"/>
          </a:xfrm>
        </p:spPr>
        <p:txBody>
          <a:bodyPr lIns="18288" rIns="18288"/>
          <a:lstStyle>
            <a:lvl1pPr marL="0" indent="0" algn="l">
              <a:buNone/>
              <a:defRPr sz="1167"/>
            </a:lvl1pPr>
            <a:lvl2pPr indent="0" algn="l">
              <a:buNone/>
              <a:defRPr sz="1000"/>
            </a:lvl2pPr>
            <a:lvl3pPr indent="0" algn="l">
              <a:buNone/>
              <a:defRPr sz="833"/>
            </a:lvl3pPr>
            <a:lvl4pPr indent="0" algn="l">
              <a:buNone/>
              <a:defRPr sz="750"/>
            </a:lvl4pPr>
            <a:lvl5pPr indent="0" algn="l">
              <a:buNone/>
              <a:defRPr sz="75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397000"/>
            <a:ext cx="5111750" cy="3810000"/>
          </a:xfrm>
        </p:spPr>
        <p:txBody>
          <a:bodyPr tIns="0"/>
          <a:lstStyle>
            <a:lvl1pPr>
              <a:defRPr sz="2333"/>
            </a:lvl1pPr>
            <a:lvl2pPr>
              <a:defRPr sz="2167"/>
            </a:lvl2pPr>
            <a:lvl3pPr>
              <a:defRPr sz="2000"/>
            </a:lvl3pPr>
            <a:lvl4pPr>
              <a:defRPr sz="1667"/>
            </a:lvl4pPr>
            <a:lvl5pPr>
              <a:defRPr sz="15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920182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923398"/>
            <a:ext cx="5257800" cy="34290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4466474"/>
            <a:ext cx="155448" cy="129540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80830"/>
            <a:ext cx="2212848" cy="1318851"/>
          </a:xfrm>
          <a:prstGeom prst="rect">
            <a:avLst/>
          </a:prstGeom>
        </p:spPr>
        <p:txBody>
          <a:bodyPr vert="horz" lIns="45720" tIns="45720" rIns="45720" bIns="45720" anchor="b"/>
          <a:lstStyle>
            <a:lvl1pPr algn="l">
              <a:buNone/>
              <a:defRPr sz="1667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357321"/>
            <a:ext cx="2209800" cy="1816100"/>
          </a:xfrm>
        </p:spPr>
        <p:txBody>
          <a:bodyPr lIns="64008" rIns="45720" bIns="45720" anchor="t"/>
          <a:lstStyle>
            <a:lvl1pPr marL="0" indent="0" algn="l">
              <a:spcBef>
                <a:spcPts val="208"/>
              </a:spcBef>
              <a:buFontTx/>
              <a:buNone/>
              <a:defRPr sz="1083"/>
            </a:lvl1pPr>
            <a:lvl2pPr>
              <a:defRPr sz="1000"/>
            </a:lvl2pPr>
            <a:lvl3pPr>
              <a:defRPr sz="833"/>
            </a:lvl3pPr>
            <a:lvl4pPr>
              <a:defRPr sz="750"/>
            </a:lvl4pPr>
            <a:lvl5pPr>
              <a:defRPr sz="75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999598"/>
            <a:ext cx="4617720" cy="327660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2667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4847167"/>
            <a:ext cx="9163050" cy="86783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6200" tIns="38100" rIns="76200" bIns="3810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5183189"/>
            <a:ext cx="4762500" cy="5318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6200" tIns="38100" rIns="76200" bIns="3810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054858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6740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19136449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1"/>
            <a:ext cx="2057400" cy="4343136"/>
          </a:xfrm>
          <a:prstGeom prst="rect">
            <a:avLst/>
          </a:prstGeo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1"/>
            <a:ext cx="6019800" cy="4343136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90901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581400" y="5270500"/>
            <a:ext cx="2133600" cy="304271"/>
          </a:xfrm>
          <a:prstGeom prst="rect">
            <a:avLst/>
          </a:prstGeom>
        </p:spPr>
        <p:txBody>
          <a:bodyPr anchor="ctr"/>
          <a:lstStyle>
            <a:lvl1pPr algn="ctr">
              <a:defRPr sz="833" baseline="0">
                <a:latin typeface="Bookman Old Style" pitchFamily="18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>
                <a:solidFill>
                  <a:prstClr val="black"/>
                </a:solidFill>
                <a:cs typeface="+mn-cs"/>
              </a:rPr>
              <a:t>Page </a:t>
            </a:r>
            <a:fld id="{4359113F-A203-4A20-833F-D7C6541AE8AC}" type="slidenum">
              <a:rPr lang="en-GB" smtClean="0">
                <a:solidFill>
                  <a:prstClr val="black"/>
                </a:solidFill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dirty="0">
              <a:solidFill>
                <a:prstClr val="black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4472350"/>
      </p:ext>
    </p:extLst>
  </p:cSld>
  <p:clrMapOvr>
    <a:masterClrMapping/>
  </p:clrMapOvr>
  <p:transition spd="med" advTm="3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6740"/>
            <a:ext cx="8229600" cy="952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46040"/>
            <a:ext cx="4040188" cy="549460"/>
          </a:xfrm>
          <a:prstGeom prst="rect">
            <a:avLst/>
          </a:prstGeo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549798"/>
            <a:ext cx="4041775" cy="545703"/>
          </a:xfrm>
          <a:prstGeom prst="rect">
            <a:avLst/>
          </a:prstGeo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095500"/>
            <a:ext cx="4040188" cy="3204767"/>
          </a:xfrm>
          <a:prstGeom prst="rect">
            <a:avLst/>
          </a:prstGeo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095500"/>
            <a:ext cx="4041775" cy="3204767"/>
          </a:xfrm>
          <a:prstGeom prst="rect">
            <a:avLst/>
          </a:prstGeo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B7019-8CA7-4EFC-B062-4E5F23EADA9D}" type="datetimeFigureOut">
              <a:rPr lang="en-US"/>
              <a:pPr>
                <a:defRPr/>
              </a:pPr>
              <a:t>2/26/2018</a:t>
            </a:fld>
            <a:endParaRPr lang="en-GB" dirty="0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BB9B5-6A56-42E2-A35A-90702FA5D5D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med" advTm="3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6740"/>
            <a:ext cx="8305800" cy="952500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AE578-5CD0-4114-AE13-30C50E747551}" type="datetimeFigureOut">
              <a:rPr lang="en-US"/>
              <a:pPr>
                <a:defRPr/>
              </a:pPr>
              <a:t>2/26/2018</a:t>
            </a:fld>
            <a:endParaRPr lang="en-GB" dirty="0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1F311-6C99-408E-984B-9D86720C6A5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med" advTm="3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757351-3800-4DF7-9EFE-65FFD9049425}" type="datetimeFigureOut">
              <a:rPr lang="en-US"/>
              <a:pPr>
                <a:defRPr/>
              </a:pPr>
              <a:t>2/26/2018</a:t>
            </a:fld>
            <a:endParaRPr lang="en-GB" dirty="0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A7771-A0C9-43C8-BB91-7133733A7A7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med" advTm="3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28627"/>
            <a:ext cx="2743200" cy="968375"/>
          </a:xfrm>
          <a:prstGeom prst="rect">
            <a:avLst/>
          </a:prstGeo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397000"/>
            <a:ext cx="2743200" cy="3810000"/>
          </a:xfrm>
          <a:prstGeom prst="rect">
            <a:avLst/>
          </a:prstGeo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397000"/>
            <a:ext cx="5111750" cy="3810000"/>
          </a:xfrm>
          <a:prstGeom prst="rect">
            <a:avLst/>
          </a:prstGeo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DE71A-92E9-471E-9A57-56FF1A3EE4A0}" type="datetimeFigureOut">
              <a:rPr lang="en-US"/>
              <a:pPr>
                <a:defRPr/>
              </a:pPr>
              <a:t>2/26/2018</a:t>
            </a:fld>
            <a:endParaRPr lang="en-GB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A8152-2D1B-462F-B7FA-C0DED49A5E3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med" advTm="3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923396"/>
            <a:ext cx="5257800" cy="34290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6" y="4466167"/>
            <a:ext cx="155575" cy="129646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4847167"/>
            <a:ext cx="9163050" cy="86783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5183188"/>
            <a:ext cx="4762500" cy="5318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80830"/>
            <a:ext cx="2212848" cy="1318851"/>
          </a:xfrm>
          <a:prstGeom prst="rect">
            <a:avLst/>
          </a:prstGeo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357321"/>
            <a:ext cx="2209800" cy="1816100"/>
          </a:xfrm>
          <a:prstGeom prst="rect">
            <a:avLst/>
          </a:prstGeo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999598"/>
            <a:ext cx="4617720" cy="327660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1FC06-3586-41A5-B9D8-AAF6EBA5FA94}" type="datetimeFigureOut">
              <a:rPr lang="en-US"/>
              <a:pPr>
                <a:defRPr/>
              </a:pPr>
              <a:t>2/26/2018</a:t>
            </a:fld>
            <a:endParaRPr lang="en-GB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667000" y="5296959"/>
            <a:ext cx="3352800" cy="304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5296959"/>
            <a:ext cx="609600" cy="30427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EB056-6AA7-4D57-810F-3772DE7B5E3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med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6615"/>
            <a:ext cx="9163050" cy="867834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6615"/>
            <a:ext cx="4762500" cy="5318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244408" y="5305772"/>
            <a:ext cx="762000" cy="304271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</a:lstStyle>
          <a:p>
            <a:pPr>
              <a:defRPr/>
            </a:pPr>
            <a:r>
              <a:rPr lang="en-GB" dirty="0"/>
              <a:t> page </a:t>
            </a:r>
            <a:fld id="{4359113F-A203-4A20-833F-D7C6541AE8AC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169332"/>
            <a:ext cx="9180513" cy="81596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</p:grpSp>
      <p:sp>
        <p:nvSpPr>
          <p:cNvPr id="14" name="Title 8"/>
          <p:cNvSpPr txBox="1">
            <a:spLocks/>
          </p:cNvSpPr>
          <p:nvPr userDrawn="1"/>
        </p:nvSpPr>
        <p:spPr>
          <a:xfrm>
            <a:off x="2071670" y="0"/>
            <a:ext cx="5072098" cy="642922"/>
          </a:xfrm>
          <a:prstGeom prst="rect">
            <a:avLst/>
          </a:prstGeo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3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Wide Latin" pitchFamily="18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Tahoma" pitchFamily="34" charset="0"/>
              <a:ea typeface="+mj-ea"/>
              <a:cs typeface="Tahoma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42576"/>
            <a:ext cx="1224136" cy="73022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616" y="161605"/>
            <a:ext cx="1527792" cy="49952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 userDrawn="1"/>
        </p:nvSpPr>
        <p:spPr>
          <a:xfrm>
            <a:off x="0" y="21229"/>
            <a:ext cx="9006408" cy="53201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en-US" dirty="0"/>
              <a:t>SSC Force 3 System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3" r:id="rId9"/>
    <p:sldLayoutId id="2147483861" r:id="rId10"/>
    <p:sldLayoutId id="2147483862" r:id="rId11"/>
    <p:sldLayoutId id="2147483864" r:id="rId12"/>
    <p:sldLayoutId id="2147483865" r:id="rId13"/>
    <p:sldLayoutId id="2147483866" r:id="rId14"/>
    <p:sldLayoutId id="2147483868" r:id="rId15"/>
    <p:sldLayoutId id="2147483909" r:id="rId16"/>
    <p:sldLayoutId id="2147483910" r:id="rId17"/>
    <p:sldLayoutId id="2147483911" r:id="rId18"/>
    <p:sldLayoutId id="2147483912" r:id="rId19"/>
    <p:sldLayoutId id="2147483914" r:id="rId20"/>
    <p:sldLayoutId id="2147483915" r:id="rId21"/>
  </p:sldLayoutIdLst>
  <p:transition spd="med" advTm="3000"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 userDrawn="1"/>
        </p:nvSpPr>
        <p:spPr bwMode="auto">
          <a:xfrm>
            <a:off x="-9525" y="-6615"/>
            <a:ext cx="9163050" cy="867834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6615"/>
            <a:ext cx="4762500" cy="5318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244408" y="5305772"/>
            <a:ext cx="762000" cy="304271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</a:lstStyle>
          <a:p>
            <a:pPr>
              <a:defRPr/>
            </a:pPr>
            <a:r>
              <a:rPr lang="en-GB" dirty="0">
                <a:solidFill>
                  <a:prstClr val="black"/>
                </a:solidFill>
              </a:rPr>
              <a:t> page </a:t>
            </a:r>
            <a:fld id="{4359113F-A203-4A20-833F-D7C6541AE8AC}" type="slidenum">
              <a:rPr lang="en-GB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169332"/>
            <a:ext cx="9180513" cy="81596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Constantia"/>
              </a:endParaRPr>
            </a:p>
          </p:txBody>
        </p:sp>
      </p:grp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42576"/>
            <a:ext cx="1224136" cy="73022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394" y="25703"/>
            <a:ext cx="1599800" cy="523065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 userDrawn="1"/>
        </p:nvSpPr>
        <p:spPr>
          <a:xfrm>
            <a:off x="0" y="21229"/>
            <a:ext cx="9006408" cy="53201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en-US" dirty="0"/>
              <a:t>High Performance </a:t>
            </a:r>
            <a:r>
              <a:rPr lang="en-US" dirty="0" err="1"/>
              <a:t>Vibroseis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158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</p:sldLayoutIdLst>
  <p:transition spd="med" advTm="3000"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5953"/>
            <a:ext cx="9163050" cy="86783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6200" tIns="38100" rIns="76200" bIns="3810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5953"/>
            <a:ext cx="4762500" cy="5318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6200" tIns="38100" rIns="76200" bIns="3810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12900"/>
            <a:ext cx="8229600" cy="36576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19017" y="168673"/>
            <a:ext cx="9180548" cy="54102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onstantia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Constantia"/>
                <a:cs typeface="+mn-cs"/>
              </a:endParaRPr>
            </a:p>
          </p:txBody>
        </p:sp>
      </p:grpSp>
      <p:sp>
        <p:nvSpPr>
          <p:cNvPr id="16" name="TextBox 15"/>
          <p:cNvSpPr txBox="1"/>
          <p:nvPr userDrawn="1"/>
        </p:nvSpPr>
        <p:spPr>
          <a:xfrm>
            <a:off x="0" y="0"/>
            <a:ext cx="9144000" cy="60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667" b="1" dirty="0">
              <a:solidFill>
                <a:srgbClr val="002060"/>
              </a:solidFill>
              <a:latin typeface="Constantia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667" b="1" dirty="0">
              <a:solidFill>
                <a:srgbClr val="002060"/>
              </a:solidFill>
              <a:latin typeface="Constanti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904" y="127646"/>
            <a:ext cx="1599800" cy="4358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35480"/>
            <a:ext cx="1224136" cy="608520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 userDrawn="1"/>
        </p:nvSpPr>
        <p:spPr>
          <a:xfrm>
            <a:off x="0" y="21229"/>
            <a:ext cx="9006408" cy="53201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 baseline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en-US" dirty="0"/>
              <a:t>High Performance </a:t>
            </a:r>
            <a:r>
              <a:rPr lang="en-US" dirty="0" err="1"/>
              <a:t>Vibroseis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748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3" r:id="rId7"/>
    <p:sldLayoutId id="2147483904" r:id="rId8"/>
    <p:sldLayoutId id="2147483905" r:id="rId9"/>
    <p:sldLayoutId id="2147483906" r:id="rId10"/>
    <p:sldLayoutId id="2147483907" r:id="rId11"/>
    <p:sldLayoutId id="2147483908" r:id="rId12"/>
  </p:sldLayoutIdLst>
  <p:txStyles>
    <p:titleStyle>
      <a:lvl1pPr algn="ctr" rtl="0" eaLnBrk="1" latinLnBrk="0" hangingPunct="1">
        <a:spcBef>
          <a:spcPct val="0"/>
        </a:spcBef>
        <a:buNone/>
        <a:defRPr kumimoji="0" lang="en-US" sz="1667" b="0" kern="1200" smtClean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28591" indent="-228591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167" kern="1200">
          <a:solidFill>
            <a:schemeClr val="tx1"/>
          </a:solidFill>
          <a:latin typeface="+mn-lt"/>
          <a:ea typeface="+mn-ea"/>
          <a:cs typeface="+mn-cs"/>
        </a:defRPr>
      </a:lvl1pPr>
      <a:lvl2pPr marL="533379" indent="-205732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indent="-205732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1750" kern="1200">
          <a:solidFill>
            <a:schemeClr val="tx1"/>
          </a:solidFill>
          <a:latin typeface="+mn-lt"/>
          <a:ea typeface="+mn-ea"/>
          <a:cs typeface="+mn-cs"/>
        </a:defRPr>
      </a:lvl3pPr>
      <a:lvl4pPr marL="990560" indent="-175253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1667" kern="1200">
          <a:solidFill>
            <a:schemeClr val="tx1"/>
          </a:solidFill>
          <a:latin typeface="+mn-lt"/>
          <a:ea typeface="+mn-ea"/>
          <a:cs typeface="+mn-cs"/>
        </a:defRPr>
      </a:lvl4pPr>
      <a:lvl5pPr marL="1219151" indent="-175253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1667" kern="1200">
          <a:solidFill>
            <a:schemeClr val="tx1"/>
          </a:solidFill>
          <a:latin typeface="+mn-lt"/>
          <a:ea typeface="+mn-ea"/>
          <a:cs typeface="+mn-cs"/>
        </a:defRPr>
      </a:lvl5pPr>
      <a:lvl6pPr marL="1447742" indent="-175253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136" indent="-152394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333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28727" indent="-152394" algn="l" rtl="0" eaLnBrk="1" latinLnBrk="0" hangingPunct="1">
        <a:spcBef>
          <a:spcPct val="20000"/>
        </a:spcBef>
        <a:buClr>
          <a:schemeClr val="tx2"/>
        </a:buClr>
        <a:buChar char="•"/>
        <a:defRPr kumimoji="0"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057318" indent="-152394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167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11" Type="http://schemas.openxmlformats.org/officeDocument/2006/relationships/image" Target="../media/image15.jpe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jpeg"/><Relationship Id="rId14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8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4.png"/><Relationship Id="rId4" Type="http://schemas.openxmlformats.org/officeDocument/2006/relationships/image" Target="../media/image7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03.png"/><Relationship Id="rId4" Type="http://schemas.openxmlformats.org/officeDocument/2006/relationships/image" Target="../media/image10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03.png"/><Relationship Id="rId4" Type="http://schemas.openxmlformats.org/officeDocument/2006/relationships/image" Target="../media/image10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05.jpeg"/><Relationship Id="rId4" Type="http://schemas.openxmlformats.org/officeDocument/2006/relationships/image" Target="../media/image10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0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3" Type="http://schemas.openxmlformats.org/officeDocument/2006/relationships/image" Target="../media/image121.png"/><Relationship Id="rId7" Type="http://schemas.openxmlformats.org/officeDocument/2006/relationships/image" Target="../media/image12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24.png"/><Relationship Id="rId5" Type="http://schemas.openxmlformats.org/officeDocument/2006/relationships/image" Target="../media/image123.png"/><Relationship Id="rId4" Type="http://schemas.openxmlformats.org/officeDocument/2006/relationships/image" Target="../media/image122.png"/><Relationship Id="rId9" Type="http://schemas.openxmlformats.org/officeDocument/2006/relationships/image" Target="../media/image1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3" Type="http://schemas.openxmlformats.org/officeDocument/2006/relationships/image" Target="../media/image128.png"/><Relationship Id="rId7" Type="http://schemas.openxmlformats.org/officeDocument/2006/relationships/image" Target="../media/image131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6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image" Target="../media/image121.png"/><Relationship Id="rId7" Type="http://schemas.openxmlformats.org/officeDocument/2006/relationships/image" Target="../media/image136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127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image" Target="../media/image121.png"/><Relationship Id="rId7" Type="http://schemas.openxmlformats.org/officeDocument/2006/relationships/image" Target="../media/image136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127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openxmlformats.org/officeDocument/2006/relationships/image" Target="../media/image134.png"/><Relationship Id="rId7" Type="http://schemas.openxmlformats.org/officeDocument/2006/relationships/image" Target="../media/image137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27.png"/><Relationship Id="rId5" Type="http://schemas.openxmlformats.org/officeDocument/2006/relationships/image" Target="../media/image136.png"/><Relationship Id="rId4" Type="http://schemas.openxmlformats.org/officeDocument/2006/relationships/image" Target="../media/image135.png"/><Relationship Id="rId9" Type="http://schemas.openxmlformats.org/officeDocument/2006/relationships/image" Target="../media/image121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openxmlformats.org/officeDocument/2006/relationships/image" Target="../media/image134.png"/><Relationship Id="rId7" Type="http://schemas.openxmlformats.org/officeDocument/2006/relationships/image" Target="../media/image137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27.png"/><Relationship Id="rId5" Type="http://schemas.openxmlformats.org/officeDocument/2006/relationships/image" Target="../media/image136.png"/><Relationship Id="rId4" Type="http://schemas.openxmlformats.org/officeDocument/2006/relationships/image" Target="../media/image135.png"/><Relationship Id="rId9" Type="http://schemas.openxmlformats.org/officeDocument/2006/relationships/image" Target="../media/image121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openxmlformats.org/officeDocument/2006/relationships/image" Target="../media/image134.png"/><Relationship Id="rId7" Type="http://schemas.openxmlformats.org/officeDocument/2006/relationships/image" Target="../media/image137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27.png"/><Relationship Id="rId5" Type="http://schemas.openxmlformats.org/officeDocument/2006/relationships/image" Target="../media/image136.png"/><Relationship Id="rId4" Type="http://schemas.openxmlformats.org/officeDocument/2006/relationships/image" Target="../media/image135.png"/><Relationship Id="rId9" Type="http://schemas.openxmlformats.org/officeDocument/2006/relationships/image" Target="../media/image12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7" Type="http://schemas.openxmlformats.org/officeDocument/2006/relationships/image" Target="../media/image13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openxmlformats.org/officeDocument/2006/relationships/image" Target="../media/image122.png"/><Relationship Id="rId7" Type="http://schemas.openxmlformats.org/officeDocument/2006/relationships/image" Target="../media/image137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36.png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3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33.png"/><Relationship Id="rId4" Type="http://schemas.openxmlformats.org/officeDocument/2006/relationships/image" Target="../media/image2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12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3.jpeg"/><Relationship Id="rId4" Type="http://schemas.openxmlformats.org/officeDocument/2006/relationships/image" Target="../media/image142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8.png"/><Relationship Id="rId4" Type="http://schemas.openxmlformats.org/officeDocument/2006/relationships/image" Target="../media/image147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54.jpeg"/><Relationship Id="rId5" Type="http://schemas.openxmlformats.org/officeDocument/2006/relationships/image" Target="../media/image153.jpeg"/><Relationship Id="rId4" Type="http://schemas.openxmlformats.org/officeDocument/2006/relationships/image" Target="../media/image152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57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2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2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2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4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18" Type="http://schemas.openxmlformats.org/officeDocument/2006/relationships/image" Target="../media/image55.png"/><Relationship Id="rId26" Type="http://schemas.openxmlformats.org/officeDocument/2006/relationships/image" Target="../media/image62.jpeg"/><Relationship Id="rId3" Type="http://schemas.openxmlformats.org/officeDocument/2006/relationships/image" Target="../media/image40.png"/><Relationship Id="rId21" Type="http://schemas.openxmlformats.org/officeDocument/2006/relationships/image" Target="../media/image38.png"/><Relationship Id="rId7" Type="http://schemas.openxmlformats.org/officeDocument/2006/relationships/image" Target="../media/image44.png"/><Relationship Id="rId12" Type="http://schemas.openxmlformats.org/officeDocument/2006/relationships/image" Target="../media/image49.jpeg"/><Relationship Id="rId17" Type="http://schemas.openxmlformats.org/officeDocument/2006/relationships/image" Target="../media/image54.png"/><Relationship Id="rId25" Type="http://schemas.openxmlformats.org/officeDocument/2006/relationships/image" Target="../media/image61.png"/><Relationship Id="rId2" Type="http://schemas.openxmlformats.org/officeDocument/2006/relationships/image" Target="../media/image39.png"/><Relationship Id="rId16" Type="http://schemas.openxmlformats.org/officeDocument/2006/relationships/image" Target="../media/image53.png"/><Relationship Id="rId20" Type="http://schemas.openxmlformats.org/officeDocument/2006/relationships/image" Target="../media/image57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3.jpeg"/><Relationship Id="rId11" Type="http://schemas.openxmlformats.org/officeDocument/2006/relationships/image" Target="../media/image48.jpeg"/><Relationship Id="rId24" Type="http://schemas.openxmlformats.org/officeDocument/2006/relationships/image" Target="../media/image60.png"/><Relationship Id="rId5" Type="http://schemas.openxmlformats.org/officeDocument/2006/relationships/image" Target="../media/image42.jpeg"/><Relationship Id="rId15" Type="http://schemas.openxmlformats.org/officeDocument/2006/relationships/image" Target="../media/image52.jpeg"/><Relationship Id="rId23" Type="http://schemas.openxmlformats.org/officeDocument/2006/relationships/image" Target="../media/image59.png"/><Relationship Id="rId10" Type="http://schemas.openxmlformats.org/officeDocument/2006/relationships/image" Target="../media/image47.gif"/><Relationship Id="rId19" Type="http://schemas.openxmlformats.org/officeDocument/2006/relationships/image" Target="../media/image56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Relationship Id="rId22" Type="http://schemas.openxmlformats.org/officeDocument/2006/relationships/image" Target="../media/image5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1594" y="757267"/>
            <a:ext cx="7320813" cy="4405313"/>
          </a:xfrm>
        </p:spPr>
        <p:txBody>
          <a:bodyPr>
            <a:normAutofit/>
          </a:bodyPr>
          <a:lstStyle/>
          <a:p>
            <a:pPr marL="428608" marR="0" indent="-428608" algn="ctr">
              <a:buClr>
                <a:srgbClr val="002060"/>
              </a:buClr>
            </a:pPr>
            <a:endParaRPr lang="en-GB" sz="20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28608" marR="0" indent="-428608" algn="ctr">
              <a:buClr>
                <a:srgbClr val="002060"/>
              </a:buClr>
            </a:pPr>
            <a:endParaRPr lang="en-GB" sz="20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28608" marR="0" indent="-428608" algn="ctr">
              <a:buClr>
                <a:srgbClr val="002060"/>
              </a:buClr>
            </a:pPr>
            <a:endParaRPr lang="en-GB" sz="20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28608" marR="0" indent="-428608" algn="ctr">
              <a:buClr>
                <a:srgbClr val="002060"/>
              </a:buClr>
            </a:pPr>
            <a:endParaRPr lang="en-GB" sz="20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491" y="892431"/>
            <a:ext cx="3219018" cy="192021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79" y="1268799"/>
            <a:ext cx="1223138" cy="141055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321" y="1734550"/>
            <a:ext cx="750778" cy="45966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67" y="2831685"/>
            <a:ext cx="1604974" cy="1609991"/>
          </a:xfrm>
          <a:prstGeom prst="rect">
            <a:avLst/>
          </a:prstGeom>
        </p:spPr>
      </p:pic>
      <p:pic>
        <p:nvPicPr>
          <p:cNvPr id="17" name="Picture 16" descr="Bird_Dog_#1.bmp"/>
          <p:cNvPicPr>
            <a:picLocks noChangeAspect="1"/>
          </p:cNvPicPr>
          <p:nvPr/>
        </p:nvPicPr>
        <p:blipFill>
          <a:blip r:embed="rId7" cstate="print"/>
          <a:srcRect b="19200"/>
          <a:stretch>
            <a:fillRect/>
          </a:stretch>
        </p:blipFill>
        <p:spPr>
          <a:xfrm>
            <a:off x="6755515" y="1238785"/>
            <a:ext cx="1524807" cy="1522061"/>
          </a:xfrm>
          <a:prstGeom prst="rect">
            <a:avLst/>
          </a:prstGeom>
          <a:ln>
            <a:noFill/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475" y="2745773"/>
            <a:ext cx="4170040" cy="1952343"/>
          </a:xfrm>
          <a:prstGeom prst="rect">
            <a:avLst/>
          </a:prstGeom>
        </p:spPr>
      </p:pic>
      <p:pic>
        <p:nvPicPr>
          <p:cNvPr id="20" name="Picture 2" descr="Zero Time Box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11"/>
          <a:stretch/>
        </p:blipFill>
        <p:spPr bwMode="auto">
          <a:xfrm>
            <a:off x="2043278" y="4572780"/>
            <a:ext cx="784360" cy="99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7" descr="http://seismicsource.com/pict/m6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604" y="4545333"/>
            <a:ext cx="891249" cy="78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seismicsource.com/pict/prod/sercel_ad_box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94" y="4606564"/>
            <a:ext cx="1162800" cy="78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M7 Acceleromer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6" t="3299" r="5530" b="5958"/>
          <a:stretch/>
        </p:blipFill>
        <p:spPr bwMode="auto">
          <a:xfrm>
            <a:off x="5561939" y="4562137"/>
            <a:ext cx="1294187" cy="1078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727" y="4636133"/>
            <a:ext cx="1860997" cy="93049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976" y="2917316"/>
            <a:ext cx="2107123" cy="116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162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841276"/>
            <a:ext cx="8229600" cy="9525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Recording System 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9912" y="1489348"/>
            <a:ext cx="5256584" cy="4104456"/>
          </a:xfrm>
        </p:spPr>
        <p:txBody>
          <a:bodyPr/>
          <a:lstStyle/>
          <a:p>
            <a:pPr>
              <a:buClrTx/>
            </a:pPr>
            <a:r>
              <a:rPr lang="en-US" sz="2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iSeis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Sigma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Wireless Seismic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GTI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Smart Solo</a:t>
            </a:r>
          </a:p>
          <a:p>
            <a:pPr>
              <a:buClrTx/>
            </a:pPr>
            <a:r>
              <a:rPr lang="en-US" sz="2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InnoSeis</a:t>
            </a: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INOVA Quantum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Fairfield Nodal</a:t>
            </a:r>
          </a:p>
          <a:p>
            <a:pPr>
              <a:buClrTx/>
            </a:pPr>
            <a:r>
              <a:rPr lang="en-US" sz="2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Geospace</a:t>
            </a: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Global </a:t>
            </a:r>
            <a:r>
              <a:rPr lang="en-US" sz="2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AutoSeis</a:t>
            </a: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r>
              <a:rPr lang="en-US" sz="2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Sercel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408/428/508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Aram</a:t>
            </a:r>
          </a:p>
          <a:p>
            <a:pPr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endParaRPr lang="en-US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5373"/>
            <a:ext cx="3583869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6819026"/>
      </p:ext>
    </p:extLst>
  </p:cSld>
  <p:clrMapOvr>
    <a:masterClrMapping/>
  </p:clrMapOvr>
  <p:transition spd="med" advTm="3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841276"/>
            <a:ext cx="8229600" cy="685949"/>
          </a:xfrm>
        </p:spPr>
        <p:txBody>
          <a:bodyPr/>
          <a:lstStyle/>
          <a:p>
            <a:pPr algn="ctr"/>
            <a:r>
              <a:rPr lang="en-US" sz="32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Multi-Functional Front End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9992" y="1561356"/>
            <a:ext cx="4546848" cy="3657864"/>
          </a:xfrm>
        </p:spPr>
        <p:txBody>
          <a:bodyPr/>
          <a:lstStyle/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Provides full </a:t>
            </a: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Data Acquisition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front-end functionality for traditional and advanced </a:t>
            </a:r>
            <a:r>
              <a:rPr lang="en-US" sz="2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vibroseis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, impulsive and </a:t>
            </a:r>
            <a:r>
              <a:rPr lang="en-US" sz="2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airgun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sources</a:t>
            </a:r>
          </a:p>
          <a:p>
            <a:pPr>
              <a:buClrTx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Deployment/Pickup/Node Status 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support for node acquisition units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Intuitive </a:t>
            </a: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Source Parameter Management 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for all supported decoders </a:t>
            </a:r>
          </a:p>
          <a:p>
            <a:pPr>
              <a:buClrTx/>
              <a:buNone/>
            </a:pPr>
            <a:endParaRPr lang="en-US" sz="20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358439-D6DF-445A-996A-13FDC9DDC7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416389"/>
            <a:ext cx="2766654" cy="33615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9D8C57C-F2D9-497C-938F-6227390245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3686589"/>
            <a:ext cx="2808312" cy="20284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0A0A2C-3836-45EA-9E22-72B80A1881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2893" y="2275301"/>
            <a:ext cx="1739948" cy="116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653984"/>
      </p:ext>
    </p:extLst>
  </p:cSld>
  <p:clrMapOvr>
    <a:masterClrMapping/>
  </p:clrMapOvr>
  <p:transition spd="med" advTm="30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648072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Survey files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9992" y="1612636"/>
            <a:ext cx="4464496" cy="3657864"/>
          </a:xfrm>
        </p:spPr>
        <p:txBody>
          <a:bodyPr/>
          <a:lstStyle/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All Survey Input standards are supported, such as </a:t>
            </a: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SEG-P1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and </a:t>
            </a: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SPS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Basic </a:t>
            </a: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GPX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file support</a:t>
            </a: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</a:p>
          <a:p>
            <a:pPr>
              <a:buClrTx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ESRI Shape 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files</a:t>
            </a: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for exclusion zone, roads, pipelines, fence lines, waters, etc.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Satellite Images (</a:t>
            </a:r>
            <a:r>
              <a:rPr lang="en-US" sz="2000" b="1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GeoTiff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, BMP, JPEG, JPEG2000, etc.)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Google Earth 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Datum transformation with built-in </a:t>
            </a: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Global Mapper 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engine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60F2D0-BEBA-4432-90C2-96E6229AD8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621612"/>
            <a:ext cx="2723457" cy="27188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692ACA-DC8C-423A-8FB0-35B93A416E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7072" y="2425452"/>
            <a:ext cx="2723458" cy="30469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C3C016-9FD1-4EAB-AAFC-5F0DB2788E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4081636"/>
            <a:ext cx="1559219" cy="1495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491254"/>
      </p:ext>
    </p:extLst>
  </p:cSld>
  <p:clrMapOvr>
    <a:masterClrMapping/>
  </p:clrMapOvr>
  <p:transition spd="med" advTm="300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9525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User Drill Log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705372"/>
            <a:ext cx="5561233" cy="3614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23528" y="1633364"/>
            <a:ext cx="3178696" cy="2901048"/>
          </a:xfrm>
        </p:spPr>
        <p:txBody>
          <a:bodyPr/>
          <a:lstStyle/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Drill log import support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Configurable to support any input 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Depth, charge size, comments</a:t>
            </a:r>
          </a:p>
          <a:p>
            <a:pPr>
              <a:buClrTx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HSE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: Allows to mark and warn of hazards</a:t>
            </a:r>
          </a:p>
        </p:txBody>
      </p:sp>
    </p:spTree>
    <p:extLst>
      <p:ext uri="{BB962C8B-B14F-4D97-AF65-F5344CB8AC3E}">
        <p14:creationId xmlns:p14="http://schemas.microsoft.com/office/powerpoint/2010/main" val="3692038188"/>
      </p:ext>
    </p:extLst>
  </p:cSld>
  <p:clrMapOvr>
    <a:masterClrMapping/>
  </p:clrMapOvr>
  <p:transition spd="med" advTm="300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613941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Full Featured Reports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9992" y="1612636"/>
            <a:ext cx="4186808" cy="3657864"/>
          </a:xfrm>
        </p:spPr>
        <p:txBody>
          <a:bodyPr/>
          <a:lstStyle/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Full featured Observer log</a:t>
            </a:r>
          </a:p>
          <a:p>
            <a:pPr>
              <a:buClrTx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SPS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and </a:t>
            </a: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SP1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for acquired shots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Source QC reports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Group </a:t>
            </a: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COG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reports</a:t>
            </a:r>
          </a:p>
          <a:p>
            <a:pPr>
              <a:buClrTx/>
            </a:pPr>
            <a:r>
              <a:rPr lang="en-US" sz="2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Timebreak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reports for the various recording systems</a:t>
            </a:r>
          </a:p>
          <a:p>
            <a:endParaRPr lang="en-US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en-US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82A0C10-E224-4B1F-80ED-F453E8EB60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97" y="3140003"/>
            <a:ext cx="2447731" cy="24910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63A19B-7898-4769-A67E-9EB90D63BF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2762" y="4149460"/>
            <a:ext cx="3385426" cy="13185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5DD510B-8DE0-46CB-AB88-C84A3D92C9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8574" y="3884526"/>
            <a:ext cx="2962101" cy="15433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CFAFCF7-1690-4BDD-B89D-484EA72B54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886" y="1438080"/>
            <a:ext cx="2232248" cy="1668087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9DDD8E67-AFB0-4C8B-94A1-239F7A24F8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26641"/>
            <a:ext cx="2376264" cy="2131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0151808"/>
      </p:ext>
    </p:extLst>
  </p:cSld>
  <p:clrMapOvr>
    <a:masterClrMapping/>
  </p:clrMapOvr>
  <p:transition spd="med" advTm="300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952500"/>
          </a:xfrm>
        </p:spPr>
        <p:txBody>
          <a:bodyPr/>
          <a:lstStyle/>
          <a:p>
            <a:pPr algn="ctr"/>
            <a:r>
              <a:rPr lang="en-US" sz="36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Supported Source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12636"/>
            <a:ext cx="3474007" cy="3657864"/>
          </a:xfrm>
        </p:spPr>
        <p:txBody>
          <a:bodyPr/>
          <a:lstStyle/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Dynamite</a:t>
            </a:r>
          </a:p>
          <a:p>
            <a:pPr>
              <a:buClrTx/>
            </a:pPr>
            <a:r>
              <a:rPr lang="en-US" sz="2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Vibroseis</a:t>
            </a: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Weight-drop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Air-gun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Works with all these source types seamlessly in the same project</a:t>
            </a:r>
          </a:p>
          <a:p>
            <a:pPr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03B2BA-4324-410E-A1B9-BAA1B8634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5976" y="1612636"/>
            <a:ext cx="3421127" cy="37936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72053FD-52BB-4817-8DDE-F03DE080B6E6}"/>
              </a:ext>
            </a:extLst>
          </p:cNvPr>
          <p:cNvSpPr txBox="1"/>
          <p:nvPr/>
        </p:nvSpPr>
        <p:spPr>
          <a:xfrm>
            <a:off x="7984708" y="2137420"/>
            <a:ext cx="1159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Dynamite</a:t>
            </a:r>
          </a:p>
          <a:p>
            <a:r>
              <a:rPr lang="en-US" dirty="0"/>
              <a:t>Shooter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724FE5-7DD3-4CC8-A0BD-CE4E8FAA07AD}"/>
              </a:ext>
            </a:extLst>
          </p:cNvPr>
          <p:cNvSpPr txBox="1"/>
          <p:nvPr/>
        </p:nvSpPr>
        <p:spPr>
          <a:xfrm>
            <a:off x="8047943" y="4227393"/>
            <a:ext cx="11294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Vibroseis</a:t>
            </a:r>
            <a:endParaRPr lang="en-US" dirty="0"/>
          </a:p>
          <a:p>
            <a:r>
              <a:rPr lang="en-US" dirty="0"/>
              <a:t>Fleet</a:t>
            </a:r>
          </a:p>
        </p:txBody>
      </p:sp>
    </p:spTree>
    <p:extLst>
      <p:ext uri="{BB962C8B-B14F-4D97-AF65-F5344CB8AC3E}">
        <p14:creationId xmlns:p14="http://schemas.microsoft.com/office/powerpoint/2010/main" val="1372930686"/>
      </p:ext>
    </p:extLst>
  </p:cSld>
  <p:clrMapOvr>
    <a:masterClrMapping/>
  </p:clrMapOvr>
  <p:transition spd="med" advTm="3000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424936" cy="9525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Traditional Acquisition 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9348"/>
            <a:ext cx="8229600" cy="3960440"/>
          </a:xfrm>
        </p:spPr>
        <p:txBody>
          <a:bodyPr/>
          <a:lstStyle/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Standard </a:t>
            </a:r>
            <a:r>
              <a:rPr lang="en-US" sz="2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vibroseis</a:t>
            </a: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Conventional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Flip/Flop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Interleave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High </a:t>
            </a:r>
            <a:r>
              <a:rPr lang="en-US" sz="2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Performace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2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VibroSeis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(HPVS)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Slip-Sweep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Distance Separated Simultaneous Sweeps (DSSS)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Distance Separated Simultaneous Sweeps with Slip Sweep (DS4)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Independent Simultaneous Sweeps (“Free-for-all”) (with full QC)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HFVS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Standard Dynamite and Weight Drop</a:t>
            </a:r>
          </a:p>
        </p:txBody>
      </p:sp>
    </p:spTree>
    <p:extLst>
      <p:ext uri="{BB962C8B-B14F-4D97-AF65-F5344CB8AC3E}">
        <p14:creationId xmlns:p14="http://schemas.microsoft.com/office/powerpoint/2010/main" val="2941386801"/>
      </p:ext>
    </p:extLst>
  </p:cSld>
  <p:clrMapOvr>
    <a:masterClrMapping/>
  </p:clrMapOvr>
  <p:transition spd="med" advTm="3000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424936" cy="9525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Autonomous Acquisition 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9348"/>
            <a:ext cx="8229600" cy="3960440"/>
          </a:xfrm>
        </p:spPr>
        <p:txBody>
          <a:bodyPr/>
          <a:lstStyle/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Autonomous </a:t>
            </a:r>
            <a:r>
              <a:rPr lang="en-US" sz="2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VibroSeis</a:t>
            </a: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lvl="1">
              <a:buClrTx/>
            </a:pPr>
            <a: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Single or multi vibrator fleets</a:t>
            </a:r>
          </a:p>
          <a:p>
            <a:pPr lvl="1">
              <a:buClrTx/>
            </a:pPr>
            <a: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Time slice for each group when they can shake</a:t>
            </a:r>
          </a:p>
          <a:p>
            <a:pPr lvl="1">
              <a:buClrTx/>
            </a:pPr>
            <a:r>
              <a:rPr lang="en-US" sz="16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Timebreak</a:t>
            </a:r>
            <a: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, location  and QC stored in decoder units and can be retrieved during production or at the end of the day.</a:t>
            </a:r>
          </a:p>
          <a:p>
            <a:pPr lvl="1">
              <a:buClrTx/>
            </a:pPr>
            <a: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Semi-</a:t>
            </a:r>
            <a:r>
              <a:rPr lang="en-US" sz="16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realtime</a:t>
            </a:r>
            <a: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automated download over VHF or Wi-Fi</a:t>
            </a:r>
          </a:p>
        </p:txBody>
      </p:sp>
      <p:pic>
        <p:nvPicPr>
          <p:cNvPr id="4" name="Picture 3" descr="Force3.png">
            <a:extLst>
              <a:ext uri="{FF2B5EF4-FFF2-40B4-BE49-F238E27FC236}">
                <a16:creationId xmlns:a16="http://schemas.microsoft.com/office/drawing/2014/main" id="{98821110-49F2-4C30-A03F-2A70B73B841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6136" y="3634324"/>
            <a:ext cx="1479601" cy="17810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DB00DE3-557B-4C4D-BE88-45F8D105E6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956450"/>
            <a:ext cx="2428150" cy="1136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747138"/>
      </p:ext>
    </p:extLst>
  </p:cSld>
  <p:clrMapOvr>
    <a:masterClrMapping/>
  </p:clrMapOvr>
  <p:transition spd="med" advTm="3000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424936" cy="9525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Autonomous Acquisition 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9348"/>
            <a:ext cx="8229600" cy="3960440"/>
          </a:xfrm>
        </p:spPr>
        <p:txBody>
          <a:bodyPr/>
          <a:lstStyle/>
          <a:p>
            <a:pPr marL="0" indent="0" algn="ctr">
              <a:buClrTx/>
              <a:buNone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Assisted Autonomous </a:t>
            </a:r>
            <a:r>
              <a:rPr lang="en-US" sz="2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VibroSeis</a:t>
            </a: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 algn="ctr">
              <a:buClrTx/>
              <a:buNone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Vibrators operate independently using the ISS scheme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When out of radio range, the Force Three unit saves the information into its memory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When in radio range, SourceLink downloads the shot and PSS information and displays it to the user</a:t>
            </a:r>
          </a:p>
        </p:txBody>
      </p:sp>
      <p:pic>
        <p:nvPicPr>
          <p:cNvPr id="7" name="Picture 6" descr="A picture containing indoor&#10;&#10;Description generated with very high confidence">
            <a:extLst>
              <a:ext uri="{FF2B5EF4-FFF2-40B4-BE49-F238E27FC236}">
                <a16:creationId xmlns:a16="http://schemas.microsoft.com/office/drawing/2014/main" id="{4006805D-61D1-48F4-92FE-85701E98E2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4009628"/>
            <a:ext cx="2627784" cy="1478129"/>
          </a:xfrm>
          <a:prstGeom prst="rect">
            <a:avLst/>
          </a:prstGeom>
        </p:spPr>
      </p:pic>
      <p:pic>
        <p:nvPicPr>
          <p:cNvPr id="9" name="Picture 8" descr="A picture containing wall, indoor&#10;&#10;Description generated with high confidence">
            <a:extLst>
              <a:ext uri="{FF2B5EF4-FFF2-40B4-BE49-F238E27FC236}">
                <a16:creationId xmlns:a16="http://schemas.microsoft.com/office/drawing/2014/main" id="{654DF70B-10FC-49D8-B5C8-1193BADF88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580" y="4009933"/>
            <a:ext cx="2627784" cy="1478129"/>
          </a:xfrm>
          <a:prstGeom prst="rect">
            <a:avLst/>
          </a:prstGeom>
        </p:spPr>
      </p:pic>
      <p:pic>
        <p:nvPicPr>
          <p:cNvPr id="11" name="Picture 10" descr="A tractor on a beach&#10;&#10;Description generated with very high confidence">
            <a:extLst>
              <a:ext uri="{FF2B5EF4-FFF2-40B4-BE49-F238E27FC236}">
                <a16:creationId xmlns:a16="http://schemas.microsoft.com/office/drawing/2014/main" id="{8AA7A89A-286E-4945-9D84-03A2FE58F6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633" y="4009628"/>
            <a:ext cx="2591906" cy="1457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087403"/>
      </p:ext>
    </p:extLst>
  </p:cSld>
  <p:clrMapOvr>
    <a:masterClrMapping/>
  </p:clrMapOvr>
  <p:transition spd="med" advTm="3000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424936" cy="9525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Autonomous Acquisition 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9348"/>
            <a:ext cx="8229600" cy="3960440"/>
          </a:xfrm>
        </p:spPr>
        <p:txBody>
          <a:bodyPr/>
          <a:lstStyle/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Autonomous Dynamite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Great for nodal systems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Alleviates radio dependency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Easy setup for </a:t>
            </a:r>
            <a:r>
              <a:rPr lang="en-US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BoomBox</a:t>
            </a: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3 units to program the available time slots for shooting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Each Boombox 3 can be programmed with source points that are ready to be shot. This ensures that the shooters can’t accidentally shoot source points that have no spread yet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GPS Location and QC (including </a:t>
            </a:r>
            <a:r>
              <a:rPr lang="en-US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uphole</a:t>
            </a: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signal) is stored in the BB3 memory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After download, SourceLink creates acquired shot events and shows QC information. Reports and </a:t>
            </a:r>
            <a:r>
              <a:rPr lang="en-US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timebreaks</a:t>
            </a: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can be produced from SourceLink</a:t>
            </a:r>
          </a:p>
          <a:p>
            <a:pPr lvl="1">
              <a:buClrTx/>
            </a:pPr>
            <a:endParaRPr lang="en-US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lvl="1">
              <a:buClrTx/>
            </a:pPr>
            <a:endParaRPr lang="en-US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Standard Dynamite and Weight Drop</a:t>
            </a:r>
          </a:p>
        </p:txBody>
      </p:sp>
      <p:pic>
        <p:nvPicPr>
          <p:cNvPr id="4" name="Picture 3" descr="Boom Box">
            <a:extLst>
              <a:ext uri="{FF2B5EF4-FFF2-40B4-BE49-F238E27FC236}">
                <a16:creationId xmlns:a16="http://schemas.microsoft.com/office/drawing/2014/main" id="{F604EBB1-426D-4014-9BDE-D967DA514C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561356"/>
            <a:ext cx="64512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549392"/>
      </p:ext>
    </p:extLst>
  </p:cSld>
  <p:clrMapOvr>
    <a:masterClrMapping/>
  </p:clrMapOvr>
  <p:transition spd="med" advTm="3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 txBox="1">
            <a:spLocks noChangeArrowheads="1"/>
          </p:cNvSpPr>
          <p:nvPr/>
        </p:nvSpPr>
        <p:spPr bwMode="auto">
          <a:xfrm>
            <a:off x="958109" y="1351905"/>
            <a:ext cx="5294078" cy="2709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tabLst>
                <a:tab pos="6952972" algn="r"/>
              </a:tabLst>
              <a:defRPr/>
            </a:pPr>
            <a:r>
              <a:rPr lang="en-US" sz="1667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Ponca City, Oklahoma – Home of </a:t>
            </a:r>
            <a:r>
              <a:rPr lang="en-US" sz="1667" b="1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Vibroseis</a:t>
            </a:r>
            <a:endParaRPr lang="en-US" sz="1667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indent="-142869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endParaRPr lang="en-US" sz="1667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indent="-142869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1953 – 1969 Conoco Oil Developed </a:t>
            </a:r>
            <a:r>
              <a:rPr lang="en-US" sz="1667" b="1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Vibroseis</a:t>
            </a:r>
            <a:r>
              <a:rPr lang="en-US" sz="1667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</a:p>
          <a:p>
            <a:pPr eaLnBrk="0" hangingPunct="0">
              <a:tabLst>
                <a:tab pos="6952972" algn="r"/>
              </a:tabLst>
              <a:defRPr/>
            </a:pPr>
            <a:endParaRPr lang="en-US" sz="1667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indent="-142869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1969 –  2001 Pelton Co. operated in Ponca City</a:t>
            </a:r>
          </a:p>
          <a:p>
            <a:pPr eaLnBrk="0" hangingPunct="0">
              <a:tabLst>
                <a:tab pos="6952972" algn="r"/>
              </a:tabLst>
              <a:defRPr/>
            </a:pPr>
            <a:endParaRPr lang="en-US" sz="1667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indent="-142869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2001 – Pelton Co. was purchased by </a:t>
            </a:r>
            <a:r>
              <a:rPr lang="en-US" sz="1667" b="1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Input/Output</a:t>
            </a:r>
            <a:endParaRPr lang="en-US" sz="1667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eaLnBrk="0" hangingPunct="0">
              <a:tabLst>
                <a:tab pos="6952972" algn="r"/>
              </a:tabLst>
              <a:defRPr/>
            </a:pPr>
            <a:endParaRPr lang="en-US" sz="1667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indent="-142869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2001 – SSC founded in Ponca City</a:t>
            </a:r>
          </a:p>
          <a:p>
            <a:pPr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762000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Seismic Source </a:t>
            </a:r>
            <a:r>
              <a:rPr lang="en-GB" sz="3200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Company (SSC)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8" name="Picture 7" descr="SSC_logo 2009 sky resiz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3803625"/>
            <a:ext cx="1849582" cy="114555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6A3418F-557D-4776-9FC5-410926AB3E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3923" y="1349679"/>
            <a:ext cx="2362200" cy="12192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269B216-2BB4-4E9C-B600-604ED9307E6F}"/>
              </a:ext>
            </a:extLst>
          </p:cNvPr>
          <p:cNvSpPr txBox="1"/>
          <p:nvPr/>
        </p:nvSpPr>
        <p:spPr>
          <a:xfrm>
            <a:off x="6219767" y="2605256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1953 First Vibrator Unit</a:t>
            </a:r>
          </a:p>
        </p:txBody>
      </p:sp>
    </p:spTree>
    <p:extLst>
      <p:ext uri="{BB962C8B-B14F-4D97-AF65-F5344CB8AC3E}">
        <p14:creationId xmlns:p14="http://schemas.microsoft.com/office/powerpoint/2010/main" val="3780570606"/>
      </p:ext>
    </p:extLst>
  </p:cSld>
  <p:clrMapOvr>
    <a:masterClrMapping/>
  </p:clrMapOvr>
  <p:transition spd="med" advClick="0" advTm="5000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424936" cy="9525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Autonomous Acquisition 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9348"/>
            <a:ext cx="8229600" cy="3960440"/>
          </a:xfrm>
        </p:spPr>
        <p:txBody>
          <a:bodyPr/>
          <a:lstStyle/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Autonomous Weight Drop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Single weight-drop unit only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SourceLink runs in the Weight-Drop vehicle’s cab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User can easily void and redo weak or bad hits when </a:t>
            </a:r>
            <a:r>
              <a:rPr lang="en-US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SourceLink</a:t>
            </a: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is in the cab </a:t>
            </a:r>
            <a:r>
              <a:rPr lang="en-US" sz="1800">
                <a:latin typeface="Segoe UI" pitchFamily="34" charset="0"/>
                <a:ea typeface="Segoe UI" pitchFamily="34" charset="0"/>
                <a:cs typeface="Segoe UI" pitchFamily="34" charset="0"/>
              </a:rPr>
              <a:t>/ truck.</a:t>
            </a:r>
            <a:endParaRPr lang="en-US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lvl="1">
              <a:buClrTx/>
            </a:pPr>
            <a:endParaRPr lang="en-US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347CEA-63B1-45A4-9543-050A986790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289548"/>
            <a:ext cx="937593" cy="187346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D34FB4C-03E9-4C5B-9C1F-5873D338C3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289548"/>
            <a:ext cx="2828987" cy="1455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652024"/>
      </p:ext>
    </p:extLst>
  </p:cSld>
  <p:clrMapOvr>
    <a:masterClrMapping/>
  </p:clrMapOvr>
  <p:transition spd="med" advTm="3000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424936" cy="9525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Fail-Safe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9348"/>
            <a:ext cx="8229600" cy="3960440"/>
          </a:xfrm>
        </p:spPr>
        <p:txBody>
          <a:bodyPr/>
          <a:lstStyle/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Each product saves shot information and QC data in memory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Download via Ethernet or Wi-Fi connection into Source Link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SourceLink populates database and reports can be generated for harvesting and transcribing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All information is stored </a:t>
            </a: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redundantly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in Encoder and Decoders</a:t>
            </a:r>
          </a:p>
          <a:p>
            <a:pPr lvl="1">
              <a:buClrTx/>
            </a:pPr>
            <a:endParaRPr lang="en-US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347CEA-63B1-45A4-9543-050A986790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3576322"/>
            <a:ext cx="937593" cy="1873466"/>
          </a:xfrm>
          <a:prstGeom prst="rect">
            <a:avLst/>
          </a:prstGeom>
        </p:spPr>
      </p:pic>
      <p:pic>
        <p:nvPicPr>
          <p:cNvPr id="6" name="Picture 5" descr="Boom Box">
            <a:extLst>
              <a:ext uri="{FF2B5EF4-FFF2-40B4-BE49-F238E27FC236}">
                <a16:creationId xmlns:a16="http://schemas.microsoft.com/office/drawing/2014/main" id="{700E5D3C-8D20-4788-BE4F-36EFCCCD0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516" y="3469568"/>
            <a:ext cx="1440160" cy="212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Force3.png">
            <a:extLst>
              <a:ext uri="{FF2B5EF4-FFF2-40B4-BE49-F238E27FC236}">
                <a16:creationId xmlns:a16="http://schemas.microsoft.com/office/drawing/2014/main" id="{479798DB-BB27-4DB8-9914-00073938690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3587732"/>
            <a:ext cx="1479601" cy="1781069"/>
          </a:xfrm>
          <a:prstGeom prst="rect">
            <a:avLst/>
          </a:prstGeom>
        </p:spPr>
      </p:pic>
      <p:pic>
        <p:nvPicPr>
          <p:cNvPr id="8" name="Picture 7" descr="UE2.png">
            <a:extLst>
              <a:ext uri="{FF2B5EF4-FFF2-40B4-BE49-F238E27FC236}">
                <a16:creationId xmlns:a16="http://schemas.microsoft.com/office/drawing/2014/main" id="{E56D07DD-2343-404F-8F36-CD14991E371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62396" y="3754995"/>
            <a:ext cx="1469610" cy="169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086525"/>
      </p:ext>
    </p:extLst>
  </p:cSld>
  <p:clrMapOvr>
    <a:masterClrMapping/>
  </p:clrMapOvr>
  <p:transition spd="med" advTm="3000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952500"/>
          </a:xfrm>
        </p:spPr>
        <p:txBody>
          <a:bodyPr/>
          <a:lstStyle/>
          <a:p>
            <a:pPr algn="ctr"/>
            <a:r>
              <a:rPr lang="en-US" sz="32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Quality Control – Dynamite Operations</a:t>
            </a:r>
          </a:p>
        </p:txBody>
      </p:sp>
      <p:pic>
        <p:nvPicPr>
          <p:cNvPr id="4" name="Picture 3" descr="DaveySeis test pfs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83968" y="3003061"/>
            <a:ext cx="3888432" cy="259228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8A83EB5-9FC3-444F-BEC7-F218952D2E91}"/>
              </a:ext>
            </a:extLst>
          </p:cNvPr>
          <p:cNvSpPr/>
          <p:nvPr/>
        </p:nvSpPr>
        <p:spPr>
          <a:xfrm>
            <a:off x="683568" y="1541098"/>
            <a:ext cx="51845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ClrTx/>
              <a:buFont typeface="Arial" panose="020B0604020202020204" pitchFamily="34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GPS Location</a:t>
            </a:r>
          </a:p>
          <a:p>
            <a:pPr marL="742950" lvl="1" indent="-285750">
              <a:buClrTx/>
              <a:buFont typeface="Arial" panose="020B0604020202020204" pitchFamily="34" charset="0"/>
              <a:buChar char="•"/>
            </a:pPr>
            <a:r>
              <a:rPr lang="en-US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Timebreak</a:t>
            </a: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 time (microsecond accuracy)</a:t>
            </a:r>
          </a:p>
          <a:p>
            <a:pPr marL="742950" lvl="1" indent="-285750">
              <a:buClrTx/>
              <a:buFont typeface="Arial" panose="020B0604020202020204" pitchFamily="34" charset="0"/>
              <a:buChar char="•"/>
            </a:pPr>
            <a:r>
              <a:rPr lang="en-US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Uphole</a:t>
            </a: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 signal and time</a:t>
            </a:r>
          </a:p>
          <a:p>
            <a:pPr marL="742950" lvl="1" indent="-285750">
              <a:buClrTx/>
              <a:buFont typeface="Arial" panose="020B0604020202020204" pitchFamily="34" charset="0"/>
              <a:buChar char="•"/>
            </a:pPr>
            <a:r>
              <a:rPr lang="en-US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Fireline</a:t>
            </a: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 and cap information</a:t>
            </a:r>
          </a:p>
          <a:p>
            <a:pPr marL="742950" lvl="1" indent="-285750">
              <a:buClrTx/>
              <a:buFont typeface="Arial" panose="020B0604020202020204" pitchFamily="34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Cap serial number</a:t>
            </a:r>
          </a:p>
        </p:txBody>
      </p:sp>
    </p:spTree>
    <p:extLst>
      <p:ext uri="{BB962C8B-B14F-4D97-AF65-F5344CB8AC3E}">
        <p14:creationId xmlns:p14="http://schemas.microsoft.com/office/powerpoint/2010/main" val="2956245347"/>
      </p:ext>
    </p:extLst>
  </p:cSld>
  <p:clrMapOvr>
    <a:masterClrMapping/>
  </p:clrMapOvr>
  <p:transition spd="med" advTm="3000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841276"/>
            <a:ext cx="8964488" cy="952500"/>
          </a:xfrm>
        </p:spPr>
        <p:txBody>
          <a:bodyPr/>
          <a:lstStyle/>
          <a:p>
            <a:r>
              <a:rPr lang="en-US" sz="38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Quality Control – </a:t>
            </a:r>
            <a:r>
              <a:rPr lang="en-US" sz="3800" b="1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VibroSeis</a:t>
            </a:r>
            <a:r>
              <a:rPr lang="en-US" sz="38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 Operations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51520" y="1489348"/>
            <a:ext cx="8784976" cy="3888432"/>
          </a:xfrm>
        </p:spPr>
        <p:txBody>
          <a:bodyPr/>
          <a:lstStyle/>
          <a:p>
            <a:pPr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PSS – Phase, Force Distortion</a:t>
            </a:r>
          </a:p>
          <a:p>
            <a:pPr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Cross-Correlation Wavelet – Spectrum and Phase</a:t>
            </a:r>
          </a:p>
          <a:p>
            <a:pPr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GPS Position – Status and Health of GPS Receiver</a:t>
            </a:r>
          </a:p>
          <a:p>
            <a:pPr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GPS Time – Time error from each </a:t>
            </a:r>
            <a:r>
              <a:rPr lang="en-US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vib</a:t>
            </a: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. Compares VHF radio sync and GPS time sync</a:t>
            </a:r>
          </a:p>
          <a:p>
            <a:pPr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Vibrator Signature Recording Status – Status sent to central via PSS </a:t>
            </a:r>
          </a:p>
          <a:p>
            <a:pPr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Radio Similarities – Comparison of Sim and Loop accelerometers via digital PSS and cross-correlation wavelet</a:t>
            </a:r>
          </a:p>
          <a:p>
            <a:pPr>
              <a:buClrTx/>
            </a:pPr>
            <a:r>
              <a:rPr lang="en-US" sz="18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Radio Similarities available for both Analog and Digital radios</a:t>
            </a:r>
          </a:p>
          <a:p>
            <a:pPr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PSS Status – Battery and Instrument Voltages</a:t>
            </a:r>
          </a:p>
          <a:p>
            <a:pPr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Limits Reached PSS Status – shows if limits have been reached</a:t>
            </a:r>
          </a:p>
          <a:p>
            <a:pPr>
              <a:buClrTx/>
            </a:pPr>
            <a:r>
              <a:rPr lang="en-US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WiFi</a:t>
            </a: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Download of Vibrator Signature Data</a:t>
            </a:r>
          </a:p>
          <a:p>
            <a:pPr>
              <a:buClrTx/>
            </a:pPr>
            <a:r>
              <a:rPr lang="en-US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Wireline</a:t>
            </a: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Sim</a:t>
            </a: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Data – via Signature Data – can generate </a:t>
            </a:r>
            <a:r>
              <a:rPr lang="en-US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Wireline</a:t>
            </a: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Sim</a:t>
            </a: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data for every sweep</a:t>
            </a:r>
          </a:p>
          <a:p>
            <a:pPr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752428"/>
      </p:ext>
    </p:extLst>
  </p:cSld>
  <p:clrMapOvr>
    <a:masterClrMapping/>
  </p:clrMapOvr>
  <p:transition spd="med" advTm="3000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9525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PSS - Traditional QC Display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93776"/>
            <a:ext cx="6480720" cy="3725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8994925"/>
      </p:ext>
    </p:extLst>
  </p:cSld>
  <p:clrMapOvr>
    <a:masterClrMapping/>
  </p:clrMapOvr>
  <p:transition spd="med" advTm="3000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9525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PSS – Sortable, Filterable Grid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BF763F-C695-4AC4-ABAE-CAEC9D0B3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3" y="1814516"/>
            <a:ext cx="9144000" cy="346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376844"/>
      </p:ext>
    </p:extLst>
  </p:cSld>
  <p:clrMapOvr>
    <a:masterClrMapping/>
  </p:clrMapOvr>
  <p:transition spd="med" advTm="3000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952500"/>
          </a:xfrm>
        </p:spPr>
        <p:txBody>
          <a:bodyPr/>
          <a:lstStyle/>
          <a:p>
            <a:pPr algn="ctr"/>
            <a:r>
              <a:rPr lang="en-US" sz="28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PSS – Gant-Chart for QC and Timing analysis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AEA39D4-69C2-4D1D-8226-E94DE1B1F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793776"/>
            <a:ext cx="5197400" cy="3320717"/>
          </a:xfrm>
          <a:prstGeom prst="rect">
            <a:avLst/>
          </a:prstGeom>
        </p:spPr>
      </p:pic>
      <p:pic>
        <p:nvPicPr>
          <p:cNvPr id="5" name="Picture 4" descr="C:\Users\Feszty\AppData\Local\Microsoft\Windows\INetCacheContent.Word\MissingPSSHardToSee.png">
            <a:extLst>
              <a:ext uri="{FF2B5EF4-FFF2-40B4-BE49-F238E27FC236}">
                <a16:creationId xmlns:a16="http://schemas.microsoft.com/office/drawing/2014/main" id="{5DDCB123-B63E-486A-B6C6-B316F71006E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929508"/>
            <a:ext cx="4483968" cy="24276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0738169"/>
      </p:ext>
    </p:extLst>
  </p:cSld>
  <p:clrMapOvr>
    <a:masterClrMapping/>
  </p:clrMapOvr>
  <p:transition spd="med" advTm="3000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952500"/>
          </a:xfrm>
        </p:spPr>
        <p:txBody>
          <a:bodyPr/>
          <a:lstStyle/>
          <a:p>
            <a:pPr algn="ctr"/>
            <a:r>
              <a:rPr lang="en-US" sz="36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PSS – Location Based Visualization</a:t>
            </a: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/>
          <a:srcRect l="5373" r="5373"/>
          <a:stretch>
            <a:fillRect/>
          </a:stretch>
        </p:blipFill>
        <p:spPr>
          <a:xfrm>
            <a:off x="1043608" y="1489348"/>
            <a:ext cx="7056784" cy="416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546702"/>
      </p:ext>
    </p:extLst>
  </p:cSld>
  <p:clrMapOvr>
    <a:masterClrMapping/>
  </p:clrMapOvr>
  <p:transition spd="med" advTm="3000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952500"/>
          </a:xfrm>
        </p:spPr>
        <p:txBody>
          <a:bodyPr/>
          <a:lstStyle/>
          <a:p>
            <a:pPr algn="ctr"/>
            <a:r>
              <a:rPr lang="en-US" sz="36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PSS – Location Based Visualization</a:t>
            </a: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/>
          <a:srcRect l="43" r="43"/>
          <a:stretch>
            <a:fillRect/>
          </a:stretch>
        </p:blipFill>
        <p:spPr>
          <a:xfrm>
            <a:off x="1763688" y="1507641"/>
            <a:ext cx="5544616" cy="415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024076"/>
      </p:ext>
    </p:extLst>
  </p:cSld>
  <p:clrMapOvr>
    <a:masterClrMapping/>
  </p:clrMapOvr>
  <p:transition spd="med" advTm="3000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9525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PSS – COG QC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89348"/>
            <a:ext cx="2664296" cy="2448272"/>
          </a:xfrm>
        </p:spPr>
        <p:txBody>
          <a:bodyPr/>
          <a:lstStyle/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Source Position analysis from PSS information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COG calculation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Distance to Source Point</a:t>
            </a:r>
          </a:p>
          <a:p>
            <a:pPr marL="0" indent="0">
              <a:buNone/>
            </a:pPr>
            <a:endParaRPr lang="en-US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84977"/>
            <a:ext cx="5616624" cy="4127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2628350"/>
      </p:ext>
    </p:extLst>
  </p:cSld>
  <p:clrMapOvr>
    <a:masterClrMapping/>
  </p:clrMapOvr>
  <p:transition spd="med" advTm="3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 txBox="1">
            <a:spLocks noChangeArrowheads="1"/>
          </p:cNvSpPr>
          <p:nvPr/>
        </p:nvSpPr>
        <p:spPr bwMode="auto">
          <a:xfrm>
            <a:off x="958109" y="1351905"/>
            <a:ext cx="5294078" cy="1118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-142869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Seven Engineers and Managers from Pelton Co. started SSC in 2001</a:t>
            </a:r>
          </a:p>
          <a:p>
            <a:pPr indent="-142869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endParaRPr lang="en-US" sz="1667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endParaRPr lang="en-US" sz="1667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762000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Seismic Source Company</a:t>
            </a:r>
            <a:endParaRPr lang="en-US" sz="3333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DCA4598-27AB-423C-A0BD-7F70810E77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108" y="1987823"/>
            <a:ext cx="1108625" cy="797669"/>
          </a:xfrm>
          <a:prstGeom prst="rect">
            <a:avLst/>
          </a:prstGeom>
        </p:spPr>
      </p:pic>
      <p:sp>
        <p:nvSpPr>
          <p:cNvPr id="6" name="TextBox 6">
            <a:extLst>
              <a:ext uri="{FF2B5EF4-FFF2-40B4-BE49-F238E27FC236}">
                <a16:creationId xmlns:a16="http://schemas.microsoft.com/office/drawing/2014/main" id="{6DFFC082-B786-442C-8436-032F4C6C6B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6732" y="1987823"/>
            <a:ext cx="3513379" cy="861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-142869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Kim Mitchell</a:t>
            </a:r>
          </a:p>
          <a:p>
            <a:pPr lvl="1" indent="-142869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1965 - 1968 : Conoco Oil</a:t>
            </a:r>
          </a:p>
          <a:p>
            <a:pPr lvl="1" indent="-142869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1969 - 2001 : CEO Pelton Co.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C7D5B1-ACE0-4485-B888-289C36454F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108" y="3029077"/>
            <a:ext cx="1108624" cy="836902"/>
          </a:xfrm>
          <a:prstGeom prst="rect">
            <a:avLst/>
          </a:prstGeom>
        </p:spPr>
      </p:pic>
      <p:sp>
        <p:nvSpPr>
          <p:cNvPr id="10" name="TextBox 6">
            <a:extLst>
              <a:ext uri="{FF2B5EF4-FFF2-40B4-BE49-F238E27FC236}">
                <a16:creationId xmlns:a16="http://schemas.microsoft.com/office/drawing/2014/main" id="{59C87195-E4DA-4892-A171-6D480518CB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6732" y="2979962"/>
            <a:ext cx="4233460" cy="861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-142869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John Giles</a:t>
            </a:r>
          </a:p>
          <a:p>
            <a:pPr lvl="1" indent="-142869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1985 - 2001 : President Pelton Co. </a:t>
            </a:r>
          </a:p>
          <a:p>
            <a:pPr lvl="1" indent="-142869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2001 - Present : President SSC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7A1B1B01-BE8C-474A-AE03-2A61069850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84" y="4021216"/>
            <a:ext cx="7704856" cy="1118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-142869" eaLnBrk="0" hangingPunct="0">
              <a:tabLst>
                <a:tab pos="6952972" algn="r"/>
              </a:tabLst>
              <a:defRPr/>
            </a:pPr>
            <a:r>
              <a:rPr lang="en-US" sz="1667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Kyle Benton: </a:t>
            </a: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1990-2001 = Pelton Co., 2001-Present = SSC R &amp; D development</a:t>
            </a:r>
          </a:p>
          <a:p>
            <a:pPr indent="-142869" eaLnBrk="0" hangingPunct="0">
              <a:tabLst>
                <a:tab pos="6952972" algn="r"/>
              </a:tabLst>
              <a:defRPr/>
            </a:pPr>
            <a:r>
              <a:rPr lang="en-US" sz="1667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Andras </a:t>
            </a:r>
            <a:r>
              <a:rPr lang="en-US" sz="1667" b="1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Feszthammer</a:t>
            </a:r>
            <a:r>
              <a:rPr lang="en-US" sz="1667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:  </a:t>
            </a: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1998-2009 = Input/Output, 2009-Present = SSC</a:t>
            </a:r>
          </a:p>
          <a:p>
            <a:pPr indent="-142869" eaLnBrk="0" hangingPunct="0">
              <a:tabLst>
                <a:tab pos="6952972" algn="r"/>
              </a:tabLst>
              <a:defRPr/>
            </a:pPr>
            <a:r>
              <a:rPr lang="en-US" sz="1667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Scott Burkholder: </a:t>
            </a: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1985-2008 = Lookout Geophysical, 2008 = Present SSC</a:t>
            </a:r>
          </a:p>
          <a:p>
            <a:pPr indent="-142869" eaLnBrk="0" hangingPunct="0">
              <a:tabLst>
                <a:tab pos="6952972" algn="r"/>
              </a:tabLst>
              <a:defRPr/>
            </a:pPr>
            <a:r>
              <a:rPr lang="en-US" sz="1667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Vitaly </a:t>
            </a:r>
            <a:r>
              <a:rPr lang="en-US" sz="1667" b="1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Shevkunov</a:t>
            </a:r>
            <a:r>
              <a:rPr lang="en-US" sz="1667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: </a:t>
            </a: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1997-2001 = Pelton Co., 2001-Present = SSC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81EB32-54A7-4B49-A867-26A770DAC2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2160" y="1417341"/>
            <a:ext cx="2808312" cy="1800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312520"/>
      </p:ext>
    </p:extLst>
  </p:cSld>
  <p:clrMapOvr>
    <a:masterClrMapping/>
  </p:clrMapOvr>
  <p:transition spd="med" advClick="0" advTm="5000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952500"/>
          </a:xfrm>
        </p:spPr>
        <p:txBody>
          <a:bodyPr/>
          <a:lstStyle/>
          <a:p>
            <a:pPr algn="ctr"/>
            <a:r>
              <a:rPr lang="en-US" sz="28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Source Coordination for Data Acquisition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12636"/>
            <a:ext cx="3970784" cy="3117072"/>
          </a:xfrm>
        </p:spPr>
        <p:txBody>
          <a:bodyPr/>
          <a:lstStyle/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Group Tracking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Dynamic display for vibrator </a:t>
            </a:r>
          </a:p>
          <a:p>
            <a:pPr marL="0" indent="0">
              <a:buClrTx/>
              <a:buNone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  position and group COG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Status (Pad up/down, Ready)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Relative distance to source point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Acquisition and sweep details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Abort VP, reject and redo current sweep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Warnings for distance or missing units in receivers</a:t>
            </a:r>
          </a:p>
          <a:p>
            <a:endParaRPr lang="en-US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endParaRPr lang="en-US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/>
          <a:srcRect l="-23894" r="-23894"/>
          <a:stretch>
            <a:fillRect/>
          </a:stretch>
        </p:blipFill>
        <p:spPr>
          <a:xfrm>
            <a:off x="3347864" y="1417340"/>
            <a:ext cx="6630966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670105"/>
      </p:ext>
    </p:extLst>
  </p:cSld>
  <p:clrMapOvr>
    <a:masterClrMapping/>
  </p:clrMapOvr>
  <p:transition spd="med" advTm="3000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952500"/>
          </a:xfrm>
        </p:spPr>
        <p:txBody>
          <a:bodyPr/>
          <a:lstStyle/>
          <a:p>
            <a:pPr algn="ctr"/>
            <a:r>
              <a:rPr lang="en-US" sz="28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Shape Files for Exclusion and Buffer Zones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15900F-559B-4629-B554-B59CDD829DC2}"/>
              </a:ext>
            </a:extLst>
          </p:cNvPr>
          <p:cNvSpPr/>
          <p:nvPr/>
        </p:nvSpPr>
        <p:spPr>
          <a:xfrm>
            <a:off x="683568" y="1541098"/>
            <a:ext cx="7128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ClrTx/>
              <a:buFont typeface="Arial" panose="020B0604020202020204" pitchFamily="34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Import KML or ESRI Shape files</a:t>
            </a:r>
          </a:p>
          <a:p>
            <a:pPr marL="742950" lvl="1" indent="-285750">
              <a:buClrTx/>
              <a:buFont typeface="Arial" panose="020B0604020202020204" pitchFamily="34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At import or after import, mark if the polygon represents an exclusion or a low force buffer zone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7F9274-689A-4767-9648-54C1E8B7CB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900" y="2728297"/>
            <a:ext cx="6372200" cy="2385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461854"/>
      </p:ext>
    </p:extLst>
  </p:cSld>
  <p:clrMapOvr>
    <a:masterClrMapping/>
  </p:clrMapOvr>
  <p:transition spd="med" advTm="3000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9525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Exclusion Zones</a:t>
            </a:r>
          </a:p>
        </p:txBody>
      </p:sp>
      <p:pic>
        <p:nvPicPr>
          <p:cNvPr id="10242" name="Picture 2" descr="C:\SSC\Screen Captures\For Jay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749" y="2127163"/>
            <a:ext cx="5830502" cy="3585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475DBD9-679E-463A-A792-A692D972006B}"/>
              </a:ext>
            </a:extLst>
          </p:cNvPr>
          <p:cNvSpPr/>
          <p:nvPr/>
        </p:nvSpPr>
        <p:spPr>
          <a:xfrm>
            <a:off x="251520" y="1561356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ClrTx/>
              <a:buFont typeface="Arial" panose="020B0604020202020204" pitchFamily="34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Immediate notification if a vibrator enters an exclusion zone</a:t>
            </a:r>
          </a:p>
        </p:txBody>
      </p:sp>
    </p:spTree>
    <p:extLst>
      <p:ext uri="{BB962C8B-B14F-4D97-AF65-F5344CB8AC3E}">
        <p14:creationId xmlns:p14="http://schemas.microsoft.com/office/powerpoint/2010/main" val="2719001951"/>
      </p:ext>
    </p:extLst>
  </p:cSld>
  <p:clrMapOvr>
    <a:masterClrMapping/>
  </p:clrMapOvr>
  <p:transition spd="med" advTm="3000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9525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Low Force Buffer Zones</a:t>
            </a:r>
          </a:p>
        </p:txBody>
      </p:sp>
      <p:pic>
        <p:nvPicPr>
          <p:cNvPr id="11266" name="Picture 2" descr="C:\SSC\Screen Captures\For Jay\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569468"/>
            <a:ext cx="4910761" cy="3005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B106E6E-E0EB-4CA2-BB45-FABAEE52F8D3}"/>
              </a:ext>
            </a:extLst>
          </p:cNvPr>
          <p:cNvSpPr/>
          <p:nvPr/>
        </p:nvSpPr>
        <p:spPr>
          <a:xfrm>
            <a:off x="251520" y="1707819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ClrTx/>
              <a:buFont typeface="Arial" panose="020B0604020202020204" pitchFamily="34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System automatically will use low force if any of the vibrators in the fleet is inside a low force buffer zone</a:t>
            </a:r>
          </a:p>
        </p:txBody>
      </p:sp>
    </p:spTree>
    <p:extLst>
      <p:ext uri="{BB962C8B-B14F-4D97-AF65-F5344CB8AC3E}">
        <p14:creationId xmlns:p14="http://schemas.microsoft.com/office/powerpoint/2010/main" val="2181186125"/>
      </p:ext>
    </p:extLst>
  </p:cSld>
  <p:clrMapOvr>
    <a:masterClrMapping/>
  </p:clrMapOvr>
  <p:transition spd="med" advTm="3000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841276"/>
            <a:ext cx="9036496" cy="952500"/>
          </a:xfrm>
        </p:spPr>
        <p:txBody>
          <a:bodyPr/>
          <a:lstStyle/>
          <a:p>
            <a:pPr algn="ctr"/>
            <a:r>
              <a:rPr lang="en-US" sz="38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3D Google Earth Visualization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SourceLink provides Google Earth based data for offline planning and analysis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Pre-planning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Detours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Daily progress report for management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Source Point status with PSS 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Check vibrator trail against no-drive zones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Box location and status </a:t>
            </a:r>
          </a:p>
        </p:txBody>
      </p:sp>
    </p:spTree>
    <p:extLst>
      <p:ext uri="{BB962C8B-B14F-4D97-AF65-F5344CB8AC3E}">
        <p14:creationId xmlns:p14="http://schemas.microsoft.com/office/powerpoint/2010/main" val="3102263607"/>
      </p:ext>
    </p:extLst>
  </p:cSld>
  <p:clrMapOvr>
    <a:masterClrMapping/>
  </p:clrMapOvr>
  <p:transition spd="med" advTm="3000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9525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Spread Overview</a:t>
            </a: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/>
          <a:srcRect l="-28084" r="-28084"/>
          <a:stretch>
            <a:fillRect/>
          </a:stretch>
        </p:blipFill>
        <p:spPr>
          <a:xfrm>
            <a:off x="179512" y="1561356"/>
            <a:ext cx="8792613" cy="3908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014751"/>
      </p:ext>
    </p:extLst>
  </p:cSld>
  <p:clrMapOvr>
    <a:masterClrMapping/>
  </p:clrMapOvr>
  <p:transition spd="med" advTm="3000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41276"/>
            <a:ext cx="9144000" cy="952500"/>
          </a:xfrm>
        </p:spPr>
        <p:txBody>
          <a:bodyPr/>
          <a:lstStyle/>
          <a:p>
            <a:pPr algn="ctr"/>
            <a:r>
              <a:rPr lang="en-US" sz="38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Source Point w/ PSS Info</a:t>
            </a: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/>
          <a:srcRect l="-23598" r="-23598"/>
          <a:stretch>
            <a:fillRect/>
          </a:stretch>
        </p:blipFill>
        <p:spPr>
          <a:xfrm>
            <a:off x="323528" y="1561356"/>
            <a:ext cx="8585434" cy="3934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166836"/>
      </p:ext>
    </p:extLst>
  </p:cSld>
  <p:clrMapOvr>
    <a:masterClrMapping/>
  </p:clrMapOvr>
  <p:transition spd="med" advTm="3000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9525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Vibrator Trail</a:t>
            </a: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/>
          <a:srcRect l="-5493" r="-5493"/>
          <a:stretch>
            <a:fillRect/>
          </a:stretch>
        </p:blipFill>
        <p:spPr>
          <a:xfrm>
            <a:off x="251520" y="1561356"/>
            <a:ext cx="8445819" cy="387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915330"/>
      </p:ext>
    </p:extLst>
  </p:cSld>
  <p:clrMapOvr>
    <a:masterClrMapping/>
  </p:clrMapOvr>
  <p:transition spd="med" advTm="3000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2960"/>
            <a:ext cx="9144000" cy="914400"/>
          </a:xfrm>
        </p:spPr>
        <p:txBody>
          <a:bodyPr/>
          <a:lstStyle/>
          <a:p>
            <a:pPr algn="ctr"/>
            <a:r>
              <a:rPr lang="en-US" sz="32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SourceLink + </a:t>
            </a:r>
            <a:r>
              <a:rPr lang="en-US" sz="3200" b="1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Sercel</a:t>
            </a:r>
            <a:r>
              <a:rPr lang="en-US" sz="32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 408/428/508 &amp; OVC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9912" y="1489348"/>
            <a:ext cx="5364088" cy="4104456"/>
          </a:xfrm>
        </p:spPr>
        <p:txBody>
          <a:bodyPr/>
          <a:lstStyle/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Integration of SourceLink/UE2/Force3 with a </a:t>
            </a:r>
            <a:r>
              <a:rPr lang="en-US" sz="2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Sercel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408/428/508 recording system using the OVC interface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Enables </a:t>
            </a: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Observer Driven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acquisition in</a:t>
            </a:r>
            <a:b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Flip-Flop or Ping-Pong mode with </a:t>
            </a:r>
            <a:b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two or more fleets.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Integrated Operation Process:</a:t>
            </a: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User selects Source Point, Active Spread and Vibrator Group in 408/428/508</a:t>
            </a:r>
          </a:p>
          <a:p>
            <a:pPr lvl="1">
              <a:buClrTx/>
            </a:pPr>
            <a:r>
              <a:rPr lang="en-US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Sercel</a:t>
            </a: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sends fire command to SourceLink and waits for the </a:t>
            </a:r>
            <a:r>
              <a:rPr lang="en-US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timebreak</a:t>
            </a:r>
            <a:endParaRPr lang="en-US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lvl="1"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SourceLink starts Vibrators and sends </a:t>
            </a:r>
            <a:r>
              <a:rPr lang="en-US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timebreak</a:t>
            </a: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and QC to </a:t>
            </a:r>
            <a:r>
              <a:rPr lang="en-US" sz="18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Sercel</a:t>
            </a:r>
            <a:endParaRPr lang="en-US" sz="1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endParaRPr lang="en-US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26" name="Picture 2" descr="http://t0.gstatic.com/images?q=tbn:ANd9GcT_m-0bmZwODTcUQF_HNJenhlSGims7fEI1K1bIOgMWGpIIKX8b5JoSST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114800"/>
            <a:ext cx="1104900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03120"/>
            <a:ext cx="1104900" cy="659097"/>
          </a:xfrm>
          <a:prstGeom prst="rect">
            <a:avLst/>
          </a:prstGeom>
        </p:spPr>
      </p:pic>
      <p:pic>
        <p:nvPicPr>
          <p:cNvPr id="1028" name="Picture 4" descr="http://www.aapg.org/explorer/2006/08aug/transzone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00"/>
          <a:stretch>
            <a:fillRect/>
          </a:stretch>
        </p:blipFill>
        <p:spPr bwMode="auto">
          <a:xfrm>
            <a:off x="1645920" y="3566160"/>
            <a:ext cx="2028484" cy="164592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0" y="1737360"/>
            <a:ext cx="2343737" cy="109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033109"/>
      </p:ext>
    </p:extLst>
  </p:cSld>
  <p:clrMapOvr>
    <a:masterClrMapping/>
  </p:clrMapOvr>
  <p:transition spd="med" advTm="3000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2960"/>
            <a:ext cx="9144000" cy="9144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SourceLink + Sercel 428 &amp; JOVC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9912" y="1489348"/>
            <a:ext cx="5364088" cy="4104456"/>
          </a:xfrm>
        </p:spPr>
        <p:txBody>
          <a:bodyPr/>
          <a:lstStyle/>
          <a:p>
            <a:pPr>
              <a:buClrTx/>
            </a:pPr>
            <a: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Integration of SourceLink/UE2/Force3 with a </a:t>
            </a:r>
            <a:r>
              <a:rPr lang="en-US" sz="16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Sercel</a:t>
            </a:r>
            <a: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428 JOVC (+Navigation Patch) recording system.</a:t>
            </a:r>
          </a:p>
          <a:p>
            <a:pPr>
              <a:buClrTx/>
            </a:pPr>
            <a: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Enables </a:t>
            </a:r>
            <a:r>
              <a:rPr lang="en-US" sz="16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Source Driven </a:t>
            </a:r>
            <a: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acquisition in</a:t>
            </a:r>
            <a:b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Flip-Flop or Ping-Pong mode of </a:t>
            </a:r>
            <a:b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two or more fleets.</a:t>
            </a:r>
          </a:p>
          <a:p>
            <a:pPr>
              <a:buClrTx/>
            </a:pPr>
            <a: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Integrated Operation Process:</a:t>
            </a:r>
          </a:p>
          <a:p>
            <a:pPr lvl="1">
              <a:buClrTx/>
            </a:pPr>
            <a: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Vibrator sends Ready Message</a:t>
            </a:r>
          </a:p>
          <a:p>
            <a:pPr lvl="1">
              <a:buClrTx/>
            </a:pPr>
            <a: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SourceLink reports source COG position to </a:t>
            </a:r>
            <a:r>
              <a:rPr lang="en-US" sz="16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Sercel</a:t>
            </a:r>
            <a:endParaRPr lang="en-US" sz="16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lvl="1">
              <a:buClrTx/>
            </a:pPr>
            <a:r>
              <a:rPr lang="en-US" sz="16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Sercel</a:t>
            </a:r>
            <a: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picks the nearest Source Point and waits for </a:t>
            </a:r>
            <a:r>
              <a:rPr lang="en-US" sz="16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timebreak</a:t>
            </a:r>
            <a:endParaRPr lang="en-US" sz="16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lvl="1">
              <a:buClrTx/>
            </a:pPr>
            <a: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SourceLink starts Vibrators and sends </a:t>
            </a:r>
            <a:r>
              <a:rPr lang="en-US" sz="16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timebreak</a:t>
            </a:r>
            <a:r>
              <a:rPr lang="en-US" sz="16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and QC to </a:t>
            </a:r>
            <a:r>
              <a:rPr lang="en-US" sz="16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Sercel</a:t>
            </a:r>
            <a:endParaRPr lang="en-US" sz="16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26" name="Picture 2" descr="http://t0.gstatic.com/images?q=tbn:ANd9GcT_m-0bmZwODTcUQF_HNJenhlSGims7fEI1K1bIOgMWGpIIKX8b5JoSST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114800"/>
            <a:ext cx="1104900" cy="58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03120"/>
            <a:ext cx="1104900" cy="659097"/>
          </a:xfrm>
          <a:prstGeom prst="rect">
            <a:avLst/>
          </a:prstGeom>
        </p:spPr>
      </p:pic>
      <p:pic>
        <p:nvPicPr>
          <p:cNvPr id="2050" name="Picture 2" descr="http://www.sercel.com/products/Lists/ProductImage/428xl-sercel-3.jpg?RenditionID=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0"/>
          <a:stretch>
            <a:fillRect/>
          </a:stretch>
        </p:blipFill>
        <p:spPr bwMode="auto">
          <a:xfrm>
            <a:off x="1645920" y="3566160"/>
            <a:ext cx="2029968" cy="164592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0" y="1737360"/>
            <a:ext cx="2343737" cy="109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377439"/>
      </p:ext>
    </p:extLst>
  </p:cSld>
  <p:clrMapOvr>
    <a:masterClrMapping/>
  </p:clrMapOvr>
  <p:transition spd="med" advTm="30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 txBox="1">
            <a:spLocks noChangeArrowheads="1"/>
          </p:cNvSpPr>
          <p:nvPr/>
        </p:nvSpPr>
        <p:spPr bwMode="auto">
          <a:xfrm>
            <a:off x="958109" y="1351905"/>
            <a:ext cx="5294078" cy="2914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 2001 First Product DAQlink1</a:t>
            </a:r>
          </a:p>
          <a:p>
            <a:pPr lvl="1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 Sold to Exxon Oil for Vibrator Quality Control</a:t>
            </a:r>
          </a:p>
          <a:p>
            <a:pPr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endParaRPr lang="en-US" sz="1667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 2002 - Sold first Boom Box unit ( Dynamite Blasters)</a:t>
            </a:r>
          </a:p>
          <a:p>
            <a:pPr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endParaRPr lang="en-US" sz="1667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2004 – Sold First </a:t>
            </a:r>
            <a:r>
              <a:rPr lang="en-US" sz="1667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BirdDog</a:t>
            </a: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 geophone test system</a:t>
            </a:r>
          </a:p>
          <a:p>
            <a:pPr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endParaRPr lang="en-US" sz="1667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2005 – Sold first Force 1 Vibrator control System</a:t>
            </a:r>
          </a:p>
          <a:p>
            <a:pPr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endParaRPr lang="en-US" sz="1667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2010 – Started International Seismic Co.</a:t>
            </a:r>
          </a:p>
          <a:p>
            <a:pPr marL="742950" lvl="1" indent="-285750" eaLnBrk="0" hangingPunct="0">
              <a:buFont typeface="Arial" panose="020B0604020202020204" pitchFamily="34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Developed Sigma Nodal Recording system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2000" y="762000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Seismic Source Company</a:t>
            </a:r>
            <a:endParaRPr lang="en-US" sz="3333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382115"/>
            <a:ext cx="1707383" cy="128186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27" name="Picture 3" descr="BoomBox3">
            <a:extLst>
              <a:ext uri="{FF2B5EF4-FFF2-40B4-BE49-F238E27FC236}">
                <a16:creationId xmlns:a16="http://schemas.microsoft.com/office/drawing/2014/main" id="{CBA93D07-2C21-4E0B-911A-D2A441568B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436401"/>
            <a:ext cx="2103213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16D4526-D60E-48EB-89FD-ECE606978E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919" y="4657700"/>
            <a:ext cx="2772162" cy="8097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A5F21D-B979-4D66-B3FF-1B1AF9DB6A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015" y="1075852"/>
            <a:ext cx="1590897" cy="11526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0C1ED75-EE39-4FAB-9515-FDC1DE4C35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382" y="4000383"/>
            <a:ext cx="1228896" cy="1467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087811"/>
      </p:ext>
    </p:extLst>
  </p:cSld>
  <p:clrMapOvr>
    <a:masterClrMapping/>
  </p:clrMapOvr>
  <p:transition spd="med" advClick="0" advTm="5000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2960"/>
            <a:ext cx="9144000" cy="9144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SourceLink + </a:t>
            </a:r>
            <a:r>
              <a:rPr lang="en-US" sz="4000" b="1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Sercel</a:t>
            </a:r>
            <a:endParaRPr lang="en-US" sz="4000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9912" y="1489348"/>
            <a:ext cx="5256584" cy="4104456"/>
          </a:xfrm>
        </p:spPr>
        <p:txBody>
          <a:bodyPr/>
          <a:lstStyle/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Use SourceLink/UE2/Force3 while the</a:t>
            </a:r>
            <a:b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428 recording system records data in microseismic mode.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Enables SourceLink to perform any </a:t>
            </a:r>
            <a:b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regular vibroseis or HPV mode including: Slip Sweep, HFVS, ISS and DSS, etc.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Serce 428 runs in </a:t>
            </a: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microseismic mode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,</a:t>
            </a:r>
            <a:b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all channels are continuously recording.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SourceLink has total control of sources,  shot selection and firing.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Live spread is calculated later, during the data harvest and processing stage.</a:t>
            </a:r>
          </a:p>
        </p:txBody>
      </p:sp>
      <p:pic>
        <p:nvPicPr>
          <p:cNvPr id="1026" name="Picture 2" descr="http://t0.gstatic.com/images?q=tbn:ANd9GcT_m-0bmZwODTcUQF_HNJenhlSGims7fEI1K1bIOgMWGpIIKX8b5JoSST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114800"/>
            <a:ext cx="1104900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03120"/>
            <a:ext cx="1104900" cy="65909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0" y="1737360"/>
            <a:ext cx="2343737" cy="1097299"/>
          </a:xfrm>
          <a:prstGeom prst="rect">
            <a:avLst/>
          </a:prstGeom>
        </p:spPr>
      </p:pic>
      <p:pic>
        <p:nvPicPr>
          <p:cNvPr id="6" name="Picture 2" descr="http://www.sercel.com/products/Lists/ProductImage/428xl-sercel-6.jpg?RenditionID=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00"/>
          <a:stretch>
            <a:fillRect/>
          </a:stretch>
        </p:blipFill>
        <p:spPr bwMode="auto">
          <a:xfrm>
            <a:off x="1645920" y="3566160"/>
            <a:ext cx="1975104" cy="164592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389832"/>
      </p:ext>
    </p:extLst>
  </p:cSld>
  <p:clrMapOvr>
    <a:masterClrMapping/>
  </p:clrMapOvr>
  <p:transition spd="med" advTm="3000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2960"/>
            <a:ext cx="9144000" cy="9144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Nodal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857500"/>
            <a:ext cx="9144000" cy="864096"/>
          </a:xfrm>
        </p:spPr>
        <p:txBody>
          <a:bodyPr/>
          <a:lstStyle/>
          <a:p>
            <a:pPr marL="0" indent="0" algn="ctr">
              <a:buClrTx/>
              <a:buNone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SourceLink Provides a comprehensive solution for all nodal systems</a:t>
            </a:r>
          </a:p>
          <a:p>
            <a:pPr marL="0" indent="0" algn="ctr">
              <a:buClrTx/>
              <a:buNone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824465"/>
      </p:ext>
    </p:extLst>
  </p:cSld>
  <p:clrMapOvr>
    <a:masterClrMapping/>
  </p:clrMapOvr>
  <p:transition spd="med" advTm="3000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2960"/>
            <a:ext cx="9144000" cy="9144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Nodal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33364"/>
            <a:ext cx="9144000" cy="432048"/>
          </a:xfrm>
        </p:spPr>
        <p:txBody>
          <a:bodyPr/>
          <a:lstStyle/>
          <a:p>
            <a:pPr marL="0" indent="0" algn="ctr">
              <a:buClrTx/>
              <a:buNone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Source control and acquisition coordination front-end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C9FE38-C13F-4A7C-A85C-A40DDC5966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936" y="2137420"/>
            <a:ext cx="5724128" cy="344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638513"/>
      </p:ext>
    </p:extLst>
  </p:cSld>
  <p:clrMapOvr>
    <a:masterClrMapping/>
  </p:clrMapOvr>
  <p:transition spd="med" advTm="3000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2960"/>
            <a:ext cx="9144000" cy="9144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Nodal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33364"/>
            <a:ext cx="9144000" cy="432048"/>
          </a:xfrm>
        </p:spPr>
        <p:txBody>
          <a:bodyPr/>
          <a:lstStyle/>
          <a:p>
            <a:pPr marL="0" indent="0" algn="ctr">
              <a:buClrTx/>
              <a:buNone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Tailor made reports for each supported nodal recorder for easy transcribing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56287D-E144-4140-A7CC-1F1E6825E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31" y="2600743"/>
            <a:ext cx="2561342" cy="21825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3B269B-61D1-4AEC-9CA5-05CBD91F21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2476" y="2438307"/>
            <a:ext cx="3094563" cy="25074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1DF601E-E3C5-4BDE-AB7C-5F5CDE3287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8242" y="2515297"/>
            <a:ext cx="2885076" cy="2353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920956"/>
      </p:ext>
    </p:extLst>
  </p:cSld>
  <p:clrMapOvr>
    <a:masterClrMapping/>
  </p:clrMapOvr>
  <p:transition spd="med" advTm="3000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2960"/>
            <a:ext cx="9144000" cy="9144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Nodal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33364"/>
            <a:ext cx="9144000" cy="432048"/>
          </a:xfrm>
        </p:spPr>
        <p:txBody>
          <a:bodyPr/>
          <a:lstStyle/>
          <a:p>
            <a:pPr marL="0" indent="0" algn="ctr">
              <a:buClrTx/>
              <a:buNone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Node location and status import for visualization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A596FD-8D0D-4459-BDC6-33087CC6CD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2281436"/>
            <a:ext cx="2366818" cy="2857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699471-9CA1-4EB8-8ABB-E20EA3592E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5833" y="2301822"/>
            <a:ext cx="1894695" cy="2857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A1AEDD-E2B7-4C4E-B715-F9FC55FD19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2040" y="2291223"/>
            <a:ext cx="1614407" cy="2857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5CA9870-95F2-46D1-A7B5-C981712565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2240" y="2548890"/>
            <a:ext cx="205740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182559"/>
      </p:ext>
    </p:extLst>
  </p:cSld>
  <p:clrMapOvr>
    <a:masterClrMapping/>
  </p:clrMapOvr>
  <p:transition spd="med" advTm="3000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2960"/>
            <a:ext cx="9144000" cy="9144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Nodal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33364"/>
            <a:ext cx="9144000" cy="432048"/>
          </a:xfrm>
        </p:spPr>
        <p:txBody>
          <a:bodyPr/>
          <a:lstStyle/>
          <a:p>
            <a:pPr marL="0" indent="0" algn="ctr">
              <a:buClrTx/>
              <a:buNone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Node Deployment Location on GIS map with quick access to status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2B870B-FA5A-4233-A499-F95E288953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5676" y="2065412"/>
            <a:ext cx="5832648" cy="350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539039"/>
      </p:ext>
    </p:extLst>
  </p:cSld>
  <p:clrMapOvr>
    <a:masterClrMapping/>
  </p:clrMapOvr>
  <p:transition spd="med" advTm="3000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2960"/>
            <a:ext cx="9144000" cy="9144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Nodal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33364"/>
            <a:ext cx="9144000" cy="432048"/>
          </a:xfrm>
        </p:spPr>
        <p:txBody>
          <a:bodyPr/>
          <a:lstStyle/>
          <a:p>
            <a:pPr marL="0" indent="0" algn="ctr">
              <a:buClrTx/>
              <a:buNone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Easy way to check if a line is fully deployed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FD599E9-DE7E-40C4-BCB9-04880F6CFD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8863" y="2093657"/>
            <a:ext cx="2266273" cy="350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800705"/>
      </p:ext>
    </p:extLst>
  </p:cSld>
  <p:clrMapOvr>
    <a:masterClrMapping/>
  </p:clrMapOvr>
  <p:transition spd="med" advTm="3000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2960"/>
            <a:ext cx="9144000" cy="9144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Nodal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33364"/>
            <a:ext cx="9144000" cy="432048"/>
          </a:xfrm>
        </p:spPr>
        <p:txBody>
          <a:bodyPr/>
          <a:lstStyle/>
          <a:p>
            <a:pPr marL="0" indent="0" algn="ctr">
              <a:buClrTx/>
              <a:buNone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Sortable and Filterable grid view of all node status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A12AD3-0377-4065-9BAE-45BFECC512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7684" y="2137420"/>
            <a:ext cx="5688632" cy="346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601745"/>
      </p:ext>
    </p:extLst>
  </p:cSld>
  <p:clrMapOvr>
    <a:masterClrMapping/>
  </p:clrMapOvr>
  <p:transition spd="med" advTm="3000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22960"/>
            <a:ext cx="9144000" cy="914400"/>
          </a:xfrm>
        </p:spPr>
        <p:txBody>
          <a:bodyPr/>
          <a:lstStyle/>
          <a:p>
            <a:pPr algn="ctr"/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Nodal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33364"/>
            <a:ext cx="9144000" cy="432048"/>
          </a:xfrm>
        </p:spPr>
        <p:txBody>
          <a:bodyPr/>
          <a:lstStyle/>
          <a:p>
            <a:pPr marL="0" indent="0" algn="ctr">
              <a:buClrTx/>
              <a:buNone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Active Spread check before each shot point start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C62F5F-DD5D-4CFF-80E4-5B1CE2A12C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2137420"/>
            <a:ext cx="5649981" cy="33967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212223-7AB2-4E3C-A0F1-B882120153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216" y="2156690"/>
            <a:ext cx="2295525" cy="838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CC0F18-5CB2-4843-960D-B3205B51D2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1860" y="3217540"/>
            <a:ext cx="1404236" cy="2169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694387"/>
      </p:ext>
    </p:extLst>
  </p:cSld>
  <p:clrMapOvr>
    <a:masterClrMapping/>
  </p:clrMapOvr>
  <p:transition spd="med" advTm="3000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2000" y="762000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HPV Building Blocks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82082" y="1273325"/>
            <a:ext cx="2075312" cy="1966480"/>
            <a:chOff x="631030" y="1775156"/>
            <a:chExt cx="2075312" cy="1966480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2144" y="1775156"/>
              <a:ext cx="733084" cy="735374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631030" y="2510530"/>
              <a:ext cx="2075312" cy="12311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Force3</a:t>
              </a: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Start on GPS Time</a:t>
              </a: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Start via VHF/</a:t>
              </a:r>
              <a:r>
                <a:rPr lang="en-US" sz="1400" dirty="0" err="1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WiFi</a:t>
              </a:r>
              <a:endPara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Internal (PSS, VSS, QC)</a:t>
              </a: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USB (PSS, VSS, QC)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283402" y="3543088"/>
            <a:ext cx="2126993" cy="1739738"/>
            <a:chOff x="3686615" y="3865612"/>
            <a:chExt cx="2126993" cy="1739738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3325" y="3865612"/>
              <a:ext cx="640080" cy="737870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3686615" y="4589687"/>
              <a:ext cx="212699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UE2</a:t>
              </a:r>
              <a:endPara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Analog Aux Out</a:t>
              </a: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Digital Aux Storage</a:t>
              </a: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Interface to Ext Rec Sys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87623" y="3543088"/>
            <a:ext cx="1751633" cy="2171912"/>
            <a:chOff x="6982237" y="3576293"/>
            <a:chExt cx="1751633" cy="2171912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7706" y="3576293"/>
              <a:ext cx="832378" cy="733020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6982237" y="4301655"/>
              <a:ext cx="175163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Mesh </a:t>
              </a:r>
              <a:r>
                <a:rPr lang="en-US" b="1" dirty="0" err="1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WiFi</a:t>
              </a:r>
              <a:endParaRPr lang="en-US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Auto Setup</a:t>
              </a: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Start via </a:t>
              </a:r>
              <a:r>
                <a:rPr lang="en-US" sz="1400" dirty="0" err="1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WiFi</a:t>
              </a:r>
              <a:endPara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Group Messages</a:t>
              </a:r>
            </a:p>
            <a:p>
              <a:pPr lvl="1"/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Redundancy</a:t>
              </a:r>
            </a:p>
            <a:p>
              <a:pPr lvl="1"/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+Production</a:t>
              </a: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4547830" y="2008699"/>
            <a:ext cx="2173993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Analog VHF</a:t>
            </a:r>
          </a:p>
          <a:p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▪ Start via VHF</a:t>
            </a:r>
          </a:p>
          <a:p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▪ Narrow Band</a:t>
            </a:r>
          </a:p>
          <a:p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▪ Legal in Most Countries</a:t>
            </a:r>
          </a:p>
          <a:p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▪ Repeaters Easily Added</a:t>
            </a:r>
          </a:p>
        </p:txBody>
      </p:sp>
      <p:grpSp>
        <p:nvGrpSpPr>
          <p:cNvPr id="45" name="Group 44"/>
          <p:cNvGrpSpPr/>
          <p:nvPr/>
        </p:nvGrpSpPr>
        <p:grpSpPr>
          <a:xfrm>
            <a:off x="4669777" y="3543088"/>
            <a:ext cx="1930080" cy="1697606"/>
            <a:chOff x="4475070" y="3909031"/>
            <a:chExt cx="1930080" cy="1697606"/>
          </a:xfrm>
        </p:grpSpPr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3025" y="3909031"/>
              <a:ext cx="759117" cy="759117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4475070" y="4590974"/>
              <a:ext cx="193008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GPS</a:t>
              </a: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Start on GPS</a:t>
              </a: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GPS Time &amp; Position</a:t>
              </a: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</a:t>
              </a:r>
              <a:r>
                <a:rPr lang="en-US" sz="1400" dirty="0" err="1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Stakeless</a:t>
              </a:r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Surveys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804248" y="1273324"/>
            <a:ext cx="2173993" cy="2174991"/>
            <a:chOff x="6796279" y="1514967"/>
            <a:chExt cx="2173993" cy="2174991"/>
          </a:xfrm>
        </p:grpSpPr>
        <p:sp>
          <p:nvSpPr>
            <p:cNvPr id="32" name="TextBox 31"/>
            <p:cNvSpPr txBox="1"/>
            <p:nvPr/>
          </p:nvSpPr>
          <p:spPr>
            <a:xfrm>
              <a:off x="6796279" y="2243408"/>
              <a:ext cx="217399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Digital VHF</a:t>
              </a: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Start via VHF</a:t>
              </a: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High Speed</a:t>
              </a: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Narrow Band</a:t>
              </a: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Legal in Most Countries</a:t>
              </a: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Repeaters Easily Added</a:t>
              </a: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82993" y="1514967"/>
              <a:ext cx="544956" cy="731520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90834" y="3556886"/>
            <a:ext cx="2057807" cy="1725940"/>
            <a:chOff x="90834" y="3556886"/>
            <a:chExt cx="2057807" cy="1725940"/>
          </a:xfrm>
        </p:grpSpPr>
        <p:sp>
          <p:nvSpPr>
            <p:cNvPr id="23" name="TextBox 22"/>
            <p:cNvSpPr txBox="1"/>
            <p:nvPr/>
          </p:nvSpPr>
          <p:spPr>
            <a:xfrm>
              <a:off x="90834" y="4267163"/>
              <a:ext cx="20578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Navigator</a:t>
              </a: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F3 Integration</a:t>
              </a: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</a:t>
              </a:r>
              <a:r>
                <a:rPr lang="en-US" sz="1400" dirty="0" err="1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Stakeless</a:t>
              </a:r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 Surveys</a:t>
              </a: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Shows Acquired Shots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507" y="3556886"/>
              <a:ext cx="742660" cy="731520"/>
            </a:xfrm>
            <a:prstGeom prst="rect">
              <a:avLst/>
            </a:prstGeom>
          </p:spPr>
        </p:pic>
      </p:grpSp>
      <p:grpSp>
        <p:nvGrpSpPr>
          <p:cNvPr id="7" name="Group 6"/>
          <p:cNvGrpSpPr/>
          <p:nvPr/>
        </p:nvGrpSpPr>
        <p:grpSpPr>
          <a:xfrm>
            <a:off x="2168820" y="1277179"/>
            <a:ext cx="2356158" cy="2195339"/>
            <a:chOff x="2168820" y="1277179"/>
            <a:chExt cx="2356158" cy="2195339"/>
          </a:xfrm>
        </p:grpSpPr>
        <p:sp>
          <p:nvSpPr>
            <p:cNvPr id="18" name="TextBox 17"/>
            <p:cNvSpPr txBox="1"/>
            <p:nvPr/>
          </p:nvSpPr>
          <p:spPr>
            <a:xfrm>
              <a:off x="2168820" y="2025968"/>
              <a:ext cx="2356158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err="1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SourceLink</a:t>
              </a:r>
              <a:endParaRPr lang="en-US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Setup (SP1/SPS,UE2,F3)</a:t>
              </a: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Fire Shots (via UE2 or F3)</a:t>
              </a: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QC Shots (via UE2 or F3)</a:t>
              </a: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QC Safety &amp; Permit Issues</a:t>
              </a:r>
            </a:p>
            <a:p>
              <a:r>
                <a:rPr lang="en-US" sz="14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▪ Extensive Reports</a:t>
              </a: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4108" y="1277179"/>
              <a:ext cx="731520" cy="731520"/>
            </a:xfrm>
            <a:prstGeom prst="rect">
              <a:avLst/>
            </a:prstGeom>
          </p:spPr>
        </p:pic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569" y="1367230"/>
            <a:ext cx="666496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77568"/>
      </p:ext>
    </p:extLst>
  </p:cSld>
  <p:clrMapOvr>
    <a:masterClrMapping/>
  </p:clrMapOvr>
  <p:transition spd="med" advTm="300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702966A-059C-4D2F-951F-4456EE3B3C3F}"/>
              </a:ext>
            </a:extLst>
          </p:cNvPr>
          <p:cNvSpPr txBox="1"/>
          <p:nvPr/>
        </p:nvSpPr>
        <p:spPr>
          <a:xfrm>
            <a:off x="762000" y="762000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Seismic Source Company</a:t>
            </a:r>
            <a:endParaRPr lang="en-US" sz="3333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7EF832A-93D8-48CB-AC9C-2D8904608246}"/>
              </a:ext>
            </a:extLst>
          </p:cNvPr>
          <p:cNvSpPr/>
          <p:nvPr/>
        </p:nvSpPr>
        <p:spPr>
          <a:xfrm>
            <a:off x="539552" y="1272066"/>
            <a:ext cx="6318448" cy="1888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2012 First Force 3 Vibrator controller sold</a:t>
            </a:r>
          </a:p>
          <a:p>
            <a:pPr eaLnBrk="0" hangingPunct="0">
              <a:tabLst>
                <a:tab pos="6952972" algn="r"/>
              </a:tabLst>
              <a:defRPr/>
            </a:pPr>
            <a:endParaRPr lang="en-US" sz="1667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2013 First </a:t>
            </a:r>
            <a:r>
              <a:rPr lang="en-US" sz="1667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BoomBox</a:t>
            </a: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 3 (Dynamite Blaster)</a:t>
            </a:r>
          </a:p>
          <a:p>
            <a:pPr eaLnBrk="0" hangingPunct="0">
              <a:tabLst>
                <a:tab pos="6952972" algn="r"/>
              </a:tabLst>
              <a:defRPr/>
            </a:pPr>
            <a:endParaRPr lang="en-US" sz="1667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2015 Inova purchases first </a:t>
            </a:r>
            <a:r>
              <a:rPr lang="en-US" sz="1667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VibPro</a:t>
            </a: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 HD system</a:t>
            </a:r>
          </a:p>
          <a:p>
            <a:pPr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endParaRPr lang="en-US" sz="1667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2017 Inova purchases first </a:t>
            </a:r>
            <a:r>
              <a:rPr lang="en-US" sz="1667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ShotPro</a:t>
            </a: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 HD system</a:t>
            </a:r>
          </a:p>
        </p:txBody>
      </p:sp>
      <p:pic>
        <p:nvPicPr>
          <p:cNvPr id="6" name="Picture 5" descr="Force3.png">
            <a:extLst>
              <a:ext uri="{FF2B5EF4-FFF2-40B4-BE49-F238E27FC236}">
                <a16:creationId xmlns:a16="http://schemas.microsoft.com/office/drawing/2014/main" id="{5786995E-827B-4DA7-919C-112727CA9D9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45110" y="1481018"/>
            <a:ext cx="1989673" cy="1995890"/>
          </a:xfrm>
          <a:prstGeom prst="rect">
            <a:avLst/>
          </a:prstGeom>
        </p:spPr>
      </p:pic>
      <p:pic>
        <p:nvPicPr>
          <p:cNvPr id="2057" name="Picture 9" descr="thumb_shotprohd">
            <a:extLst>
              <a:ext uri="{FF2B5EF4-FFF2-40B4-BE49-F238E27FC236}">
                <a16:creationId xmlns:a16="http://schemas.microsoft.com/office/drawing/2014/main" id="{157AB01E-F702-48AB-8B16-870FBF5E06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793604"/>
            <a:ext cx="1152128" cy="172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E41A497-B89D-455C-886A-EA1C60194F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577" y="3375700"/>
            <a:ext cx="1638529" cy="23053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C7444A-3DA7-425D-A266-F311E6F0955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867" y="3001516"/>
            <a:ext cx="1779577" cy="235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280606"/>
      </p:ext>
    </p:extLst>
  </p:cSld>
  <p:clrMapOvr>
    <a:masterClrMapping/>
  </p:clrMapOvr>
  <p:transition spd="med" advTm="3000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5436096" y="1489348"/>
            <a:ext cx="35814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indent="-171450"/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TDMA  Analog Radio Mode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Standard VHF radios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Eliminates radio collisions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Starts on GPS time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Optimized for HPV modes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Radio Repeaters do not change start time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Analog Radio similarities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Zero Overhead – Improved Production Rates</a:t>
            </a: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979712" y="1514316"/>
            <a:ext cx="331236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indent="-171450"/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Analog Radio Mode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Standard VHF radios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Standard Start codes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Compatible with older source controllers</a:t>
            </a: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998712" y="3622293"/>
            <a:ext cx="3581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indent="-171450"/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Digital Radio Mode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Start on GPS time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Eliminates radio collisions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Optimized for HPV modes</a:t>
            </a:r>
          </a:p>
        </p:txBody>
      </p:sp>
      <p:pic>
        <p:nvPicPr>
          <p:cNvPr id="24" name="Picture 23" descr="UE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3570361"/>
            <a:ext cx="1061488" cy="1224136"/>
          </a:xfrm>
          <a:prstGeom prst="rect">
            <a:avLst/>
          </a:prstGeom>
        </p:spPr>
      </p:pic>
      <p:pic>
        <p:nvPicPr>
          <p:cNvPr id="20" name="Picture 19" descr="Force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489348"/>
            <a:ext cx="1363890" cy="13681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2000" y="762000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Radio Modes 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077815"/>
      </p:ext>
    </p:extLst>
  </p:cSld>
  <p:clrMapOvr>
    <a:masterClrMapping/>
  </p:clrMapOvr>
  <p:transition spd="med" advTm="3000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Box 112"/>
          <p:cNvSpPr txBox="1"/>
          <p:nvPr/>
        </p:nvSpPr>
        <p:spPr>
          <a:xfrm>
            <a:off x="939015" y="1367230"/>
            <a:ext cx="1913729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2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T1: Analog Start Code</a:t>
            </a:r>
          </a:p>
          <a:p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T2: Group 1 Sweep</a:t>
            </a:r>
          </a:p>
          <a:p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T3: Group 1 Listen</a:t>
            </a:r>
          </a:p>
          <a:p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T4: V1 PSS</a:t>
            </a:r>
          </a:p>
          <a:p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T5: V2 PSS</a:t>
            </a:r>
          </a:p>
          <a:p>
            <a:r>
              <a:rPr lang="en-US" sz="1400" dirty="0">
                <a:solidFill>
                  <a:schemeClr val="accent2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T6: Analog Start Code</a:t>
            </a:r>
          </a:p>
          <a:p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T7: Group 1 Sweep</a:t>
            </a:r>
          </a:p>
          <a:p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T8: Group 1 Listen</a:t>
            </a:r>
          </a:p>
          <a:p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T9: V3 PSS</a:t>
            </a:r>
          </a:p>
          <a:p>
            <a:r>
              <a:rPr lang="en-US" sz="1400" dirty="0">
                <a:solidFill>
                  <a:schemeClr val="accent5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T10: V4 PSS</a:t>
            </a:r>
          </a:p>
          <a:p>
            <a:endParaRPr lang="en-US" sz="1400" dirty="0">
              <a:solidFill>
                <a:schemeClr val="accent5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1400" dirty="0">
              <a:solidFill>
                <a:schemeClr val="accent5">
                  <a:lumMod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0" y="762000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Conventional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873979" y="1544588"/>
            <a:ext cx="1910311" cy="101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/>
          <p:cNvCxnSpPr/>
          <p:nvPr/>
        </p:nvCxnSpPr>
        <p:spPr>
          <a:xfrm>
            <a:off x="2852744" y="1540448"/>
            <a:ext cx="627577" cy="611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/>
          <p:cNvCxnSpPr>
            <a:stCxn id="137" idx="1"/>
          </p:cNvCxnSpPr>
          <p:nvPr/>
        </p:nvCxnSpPr>
        <p:spPr>
          <a:xfrm flipH="1">
            <a:off x="1907705" y="1721921"/>
            <a:ext cx="2915365" cy="485876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/>
          <p:cNvCxnSpPr>
            <a:stCxn id="73" idx="1"/>
          </p:cNvCxnSpPr>
          <p:nvPr/>
        </p:nvCxnSpPr>
        <p:spPr>
          <a:xfrm flipH="1">
            <a:off x="1907705" y="1735265"/>
            <a:ext cx="1572616" cy="667814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201025" y="1203942"/>
            <a:ext cx="726927" cy="1911371"/>
            <a:chOff x="185292" y="1666209"/>
            <a:chExt cx="726927" cy="1911371"/>
          </a:xfrm>
        </p:grpSpPr>
        <p:sp>
          <p:nvSpPr>
            <p:cNvPr id="8" name="Rectangle 7"/>
            <p:cNvSpPr/>
            <p:nvPr/>
          </p:nvSpPr>
          <p:spPr>
            <a:xfrm>
              <a:off x="185292" y="2200455"/>
              <a:ext cx="726927" cy="137712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0000"/>
                </a:solidFill>
              </a:endParaRPr>
            </a:p>
            <a:p>
              <a:pPr algn="ctr"/>
              <a:endParaRPr lang="en-US" dirty="0">
                <a:solidFill>
                  <a:srgbClr val="FF0000"/>
                </a:solidFill>
              </a:endParaRPr>
            </a:p>
            <a:p>
              <a:pPr algn="ctr"/>
              <a:endParaRPr lang="en-US" dirty="0">
                <a:solidFill>
                  <a:srgbClr val="FF0000"/>
                </a:solidFill>
              </a:endParaRPr>
            </a:p>
            <a:p>
              <a:pPr algn="ctr"/>
              <a:endParaRPr lang="en-US" dirty="0">
                <a:solidFill>
                  <a:srgbClr val="FF0000"/>
                </a:solidFill>
              </a:endParaRPr>
            </a:p>
            <a:p>
              <a:pPr algn="ctr"/>
              <a:endParaRPr lang="en-US" dirty="0">
                <a:solidFill>
                  <a:srgbClr val="FF0000"/>
                </a:solidFill>
              </a:endParaRPr>
            </a:p>
            <a:p>
              <a:pPr algn="ctr"/>
              <a:endParaRPr lang="en-US" dirty="0">
                <a:solidFill>
                  <a:srgbClr val="FF0000"/>
                </a:solidFill>
              </a:endParaRPr>
            </a:p>
            <a:p>
              <a:pPr algn="ctr"/>
              <a:r>
                <a:rPr lang="en-US" sz="1400" dirty="0">
                  <a:solidFill>
                    <a:schemeClr val="accent1">
                      <a:lumMod val="50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Truck</a:t>
              </a:r>
            </a:p>
          </p:txBody>
        </p:sp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19" y="1666209"/>
              <a:ext cx="416560" cy="457200"/>
            </a:xfrm>
            <a:prstGeom prst="rect">
              <a:avLst/>
            </a:prstGeom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995" y="2294026"/>
              <a:ext cx="396608" cy="457200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263" y="2858818"/>
              <a:ext cx="457200" cy="457200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3023792" y="1493321"/>
            <a:ext cx="2751928" cy="1566095"/>
            <a:chOff x="4093712" y="1534667"/>
            <a:chExt cx="2751928" cy="1566095"/>
          </a:xfrm>
        </p:grpSpPr>
        <p:grpSp>
          <p:nvGrpSpPr>
            <p:cNvPr id="23" name="Group 22"/>
            <p:cNvGrpSpPr/>
            <p:nvPr/>
          </p:nvGrpSpPr>
          <p:grpSpPr>
            <a:xfrm>
              <a:off x="4093712" y="1548011"/>
              <a:ext cx="1409179" cy="1552751"/>
              <a:chOff x="4093712" y="1548011"/>
              <a:chExt cx="1409179" cy="1552751"/>
            </a:xfrm>
          </p:grpSpPr>
          <p:pic>
            <p:nvPicPr>
              <p:cNvPr id="101" name="Picture 100" descr="C:\data\iseis\BigMertzVib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93712" y="2386122"/>
                <a:ext cx="1367861" cy="64008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3" name="Picture 8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28700" y="2079607"/>
                <a:ext cx="365760" cy="365760"/>
              </a:xfrm>
              <a:prstGeom prst="rect">
                <a:avLst/>
              </a:prstGeom>
            </p:spPr>
          </p:pic>
          <p:pic>
            <p:nvPicPr>
              <p:cNvPr id="71" name="Picture 7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68443" y="2123409"/>
                <a:ext cx="371331" cy="365760"/>
              </a:xfrm>
              <a:prstGeom prst="rect">
                <a:avLst/>
              </a:prstGeom>
            </p:spPr>
          </p:pic>
          <p:pic>
            <p:nvPicPr>
              <p:cNvPr id="72" name="Picture 7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36620" y="2038591"/>
                <a:ext cx="455777" cy="457200"/>
              </a:xfrm>
              <a:prstGeom prst="rect">
                <a:avLst/>
              </a:prstGeom>
            </p:spPr>
          </p:pic>
          <p:pic>
            <p:nvPicPr>
              <p:cNvPr id="73" name="Picture 7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50241" y="1548011"/>
                <a:ext cx="416560" cy="457200"/>
              </a:xfrm>
              <a:prstGeom prst="rect">
                <a:avLst/>
              </a:prstGeom>
            </p:spPr>
          </p:pic>
          <p:sp>
            <p:nvSpPr>
              <p:cNvPr id="131" name="TextBox 130"/>
              <p:cNvSpPr txBox="1"/>
              <p:nvPr/>
            </p:nvSpPr>
            <p:spPr>
              <a:xfrm>
                <a:off x="5162733" y="2854541"/>
                <a:ext cx="340158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b="1" dirty="0"/>
                  <a:t>V2</a:t>
                </a:r>
              </a:p>
            </p:txBody>
          </p:sp>
        </p:grpSp>
        <p:grpSp>
          <p:nvGrpSpPr>
            <p:cNvPr id="132" name="Group 131"/>
            <p:cNvGrpSpPr/>
            <p:nvPr/>
          </p:nvGrpSpPr>
          <p:grpSpPr>
            <a:xfrm>
              <a:off x="5436461" y="1534667"/>
              <a:ext cx="1409179" cy="1552751"/>
              <a:chOff x="4093712" y="1548011"/>
              <a:chExt cx="1409179" cy="1552751"/>
            </a:xfrm>
          </p:grpSpPr>
          <p:pic>
            <p:nvPicPr>
              <p:cNvPr id="133" name="Picture 132" descr="C:\data\iseis\BigMertzVib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93712" y="2386122"/>
                <a:ext cx="1367861" cy="64008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4" name="Picture 13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28700" y="2079607"/>
                <a:ext cx="365760" cy="365760"/>
              </a:xfrm>
              <a:prstGeom prst="rect">
                <a:avLst/>
              </a:prstGeom>
            </p:spPr>
          </p:pic>
          <p:pic>
            <p:nvPicPr>
              <p:cNvPr id="135" name="Picture 13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68443" y="2123409"/>
                <a:ext cx="371331" cy="365760"/>
              </a:xfrm>
              <a:prstGeom prst="rect">
                <a:avLst/>
              </a:prstGeom>
            </p:spPr>
          </p:pic>
          <p:pic>
            <p:nvPicPr>
              <p:cNvPr id="136" name="Picture 135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36620" y="2038591"/>
                <a:ext cx="455777" cy="457200"/>
              </a:xfrm>
              <a:prstGeom prst="rect">
                <a:avLst/>
              </a:prstGeom>
            </p:spPr>
          </p:pic>
          <p:pic>
            <p:nvPicPr>
              <p:cNvPr id="137" name="Picture 136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50241" y="1548011"/>
                <a:ext cx="416560" cy="457200"/>
              </a:xfrm>
              <a:prstGeom prst="rect">
                <a:avLst/>
              </a:prstGeom>
            </p:spPr>
          </p:pic>
          <p:sp>
            <p:nvSpPr>
              <p:cNvPr id="138" name="TextBox 137"/>
              <p:cNvSpPr txBox="1"/>
              <p:nvPr/>
            </p:nvSpPr>
            <p:spPr>
              <a:xfrm>
                <a:off x="5162733" y="2854541"/>
                <a:ext cx="340158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b="1" dirty="0"/>
                  <a:t>V1</a:t>
                </a:r>
              </a:p>
            </p:txBody>
          </p:sp>
        </p:grpSp>
      </p:grpSp>
      <p:grpSp>
        <p:nvGrpSpPr>
          <p:cNvPr id="139" name="Group 138"/>
          <p:cNvGrpSpPr/>
          <p:nvPr/>
        </p:nvGrpSpPr>
        <p:grpSpPr>
          <a:xfrm>
            <a:off x="3004887" y="3286840"/>
            <a:ext cx="2751928" cy="1566095"/>
            <a:chOff x="4093712" y="1534667"/>
            <a:chExt cx="2751928" cy="1566095"/>
          </a:xfrm>
        </p:grpSpPr>
        <p:grpSp>
          <p:nvGrpSpPr>
            <p:cNvPr id="140" name="Group 139"/>
            <p:cNvGrpSpPr/>
            <p:nvPr/>
          </p:nvGrpSpPr>
          <p:grpSpPr>
            <a:xfrm>
              <a:off x="4093712" y="1548011"/>
              <a:ext cx="1409179" cy="1552751"/>
              <a:chOff x="4093712" y="1548011"/>
              <a:chExt cx="1409179" cy="1552751"/>
            </a:xfrm>
          </p:grpSpPr>
          <p:pic>
            <p:nvPicPr>
              <p:cNvPr id="148" name="Picture 147" descr="C:\data\iseis\BigMertzVib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93712" y="2386122"/>
                <a:ext cx="1367861" cy="64008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9" name="Picture 14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28700" y="2079607"/>
                <a:ext cx="365760" cy="365760"/>
              </a:xfrm>
              <a:prstGeom prst="rect">
                <a:avLst/>
              </a:prstGeom>
            </p:spPr>
          </p:pic>
          <p:pic>
            <p:nvPicPr>
              <p:cNvPr id="150" name="Picture 14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68443" y="2123409"/>
                <a:ext cx="371331" cy="365760"/>
              </a:xfrm>
              <a:prstGeom prst="rect">
                <a:avLst/>
              </a:prstGeom>
            </p:spPr>
          </p:pic>
          <p:pic>
            <p:nvPicPr>
              <p:cNvPr id="151" name="Picture 150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36620" y="2038591"/>
                <a:ext cx="455777" cy="457200"/>
              </a:xfrm>
              <a:prstGeom prst="rect">
                <a:avLst/>
              </a:prstGeom>
            </p:spPr>
          </p:pic>
          <p:pic>
            <p:nvPicPr>
              <p:cNvPr id="152" name="Picture 15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50241" y="1548011"/>
                <a:ext cx="416560" cy="457200"/>
              </a:xfrm>
              <a:prstGeom prst="rect">
                <a:avLst/>
              </a:prstGeom>
            </p:spPr>
          </p:pic>
          <p:sp>
            <p:nvSpPr>
              <p:cNvPr id="153" name="TextBox 152"/>
              <p:cNvSpPr txBox="1"/>
              <p:nvPr/>
            </p:nvSpPr>
            <p:spPr>
              <a:xfrm>
                <a:off x="5162733" y="2854541"/>
                <a:ext cx="340158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b="1" dirty="0"/>
                  <a:t>V4</a:t>
                </a:r>
              </a:p>
            </p:txBody>
          </p:sp>
        </p:grpSp>
        <p:grpSp>
          <p:nvGrpSpPr>
            <p:cNvPr id="141" name="Group 140"/>
            <p:cNvGrpSpPr/>
            <p:nvPr/>
          </p:nvGrpSpPr>
          <p:grpSpPr>
            <a:xfrm>
              <a:off x="5436461" y="1534667"/>
              <a:ext cx="1409179" cy="1552751"/>
              <a:chOff x="4093712" y="1548011"/>
              <a:chExt cx="1409179" cy="1552751"/>
            </a:xfrm>
          </p:grpSpPr>
          <p:pic>
            <p:nvPicPr>
              <p:cNvPr id="142" name="Picture 141" descr="C:\data\iseis\BigMertzVib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93712" y="2386122"/>
                <a:ext cx="1367861" cy="64008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3" name="Picture 14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28700" y="2079607"/>
                <a:ext cx="365760" cy="365760"/>
              </a:xfrm>
              <a:prstGeom prst="rect">
                <a:avLst/>
              </a:prstGeom>
            </p:spPr>
          </p:pic>
          <p:pic>
            <p:nvPicPr>
              <p:cNvPr id="144" name="Picture 14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68443" y="2123409"/>
                <a:ext cx="371331" cy="365760"/>
              </a:xfrm>
              <a:prstGeom prst="rect">
                <a:avLst/>
              </a:prstGeom>
            </p:spPr>
          </p:pic>
          <p:pic>
            <p:nvPicPr>
              <p:cNvPr id="145" name="Picture 144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36620" y="2038591"/>
                <a:ext cx="455777" cy="457200"/>
              </a:xfrm>
              <a:prstGeom prst="rect">
                <a:avLst/>
              </a:prstGeom>
            </p:spPr>
          </p:pic>
          <p:pic>
            <p:nvPicPr>
              <p:cNvPr id="146" name="Picture 14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50241" y="1548011"/>
                <a:ext cx="416560" cy="457200"/>
              </a:xfrm>
              <a:prstGeom prst="rect">
                <a:avLst/>
              </a:prstGeom>
            </p:spPr>
          </p:pic>
          <p:sp>
            <p:nvSpPr>
              <p:cNvPr id="147" name="TextBox 146"/>
              <p:cNvSpPr txBox="1"/>
              <p:nvPr/>
            </p:nvSpPr>
            <p:spPr>
              <a:xfrm>
                <a:off x="5162733" y="2854541"/>
                <a:ext cx="340158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b="1" dirty="0"/>
                  <a:t>V3</a:t>
                </a:r>
              </a:p>
            </p:txBody>
          </p:sp>
        </p:grpSp>
      </p:grpSp>
      <p:cxnSp>
        <p:nvCxnSpPr>
          <p:cNvPr id="154" name="Straight Arrow Connector 153"/>
          <p:cNvCxnSpPr>
            <a:endCxn id="146" idx="1"/>
          </p:cNvCxnSpPr>
          <p:nvPr/>
        </p:nvCxnSpPr>
        <p:spPr>
          <a:xfrm>
            <a:off x="2873979" y="2633416"/>
            <a:ext cx="1930186" cy="8820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/>
          <p:cNvCxnSpPr>
            <a:endCxn id="152" idx="0"/>
          </p:cNvCxnSpPr>
          <p:nvPr/>
        </p:nvCxnSpPr>
        <p:spPr>
          <a:xfrm>
            <a:off x="2852744" y="2633416"/>
            <a:ext cx="816952" cy="6667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Arrow Connector 155"/>
          <p:cNvCxnSpPr/>
          <p:nvPr/>
        </p:nvCxnSpPr>
        <p:spPr>
          <a:xfrm flipH="1" flipV="1">
            <a:off x="1874879" y="2799852"/>
            <a:ext cx="2918819" cy="847130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/>
          <p:cNvCxnSpPr/>
          <p:nvPr/>
        </p:nvCxnSpPr>
        <p:spPr>
          <a:xfrm flipH="1" flipV="1">
            <a:off x="1905283" y="3005468"/>
            <a:ext cx="1485427" cy="641514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TextBox 157"/>
          <p:cNvSpPr txBox="1"/>
          <p:nvPr/>
        </p:nvSpPr>
        <p:spPr>
          <a:xfrm>
            <a:off x="5876705" y="1438604"/>
            <a:ext cx="31597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" lvl="0" indent="-91440">
              <a:buFont typeface="Arial" panose="020B0604020202020204" pitchFamily="34" charset="0"/>
              <a:buChar char="•"/>
            </a:pPr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Start on analog VHF Synchronization ( Analog VHF radios)</a:t>
            </a:r>
          </a:p>
          <a:p>
            <a:pPr marL="91440" lvl="0" indent="-91440">
              <a:buFont typeface="Arial" panose="020B0604020202020204" pitchFamily="34" charset="0"/>
              <a:buChar char="•"/>
            </a:pPr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PSS returns in time slots at end of sweep</a:t>
            </a:r>
          </a:p>
          <a:p>
            <a:pPr marL="91440" lvl="0" indent="-91440">
              <a:buFont typeface="Arial" panose="020B0604020202020204" pitchFamily="34" charset="0"/>
              <a:buChar char="•"/>
            </a:pPr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All Radio Traffic on single frequency</a:t>
            </a:r>
          </a:p>
          <a:p>
            <a:pPr marL="91440" lvl="0" indent="-91440">
              <a:buFont typeface="Arial" panose="020B0604020202020204" pitchFamily="34" charset="0"/>
              <a:buChar char="•"/>
            </a:pPr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Radio collisions prevents or slows down many high production </a:t>
            </a:r>
            <a:r>
              <a:rPr lang="en-US" sz="140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vibroseis</a:t>
            </a:r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techniques</a:t>
            </a:r>
          </a:p>
          <a:p>
            <a:pPr marL="91440" lvl="0" indent="-91440">
              <a:buFont typeface="Arial" panose="020B0604020202020204" pitchFamily="34" charset="0"/>
              <a:buChar char="•"/>
            </a:pPr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Allows Flip/Flop (Ping Pong) HPV mode </a:t>
            </a:r>
          </a:p>
          <a:p>
            <a:pPr marL="91440" lvl="0" indent="-91440">
              <a:buFont typeface="Arial" panose="020B0604020202020204" pitchFamily="34" charset="0"/>
              <a:buChar char="•"/>
            </a:pPr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VHF radios similarities ( independent timing and QC)</a:t>
            </a:r>
          </a:p>
          <a:p>
            <a:pPr marL="91440" lvl="0" indent="-91440">
              <a:buFont typeface="Arial" panose="020B0604020202020204" pitchFamily="34" charset="0"/>
              <a:buChar char="•"/>
            </a:pPr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VHF synch and GPS time synch comparison ( verifies GPS time is accurate) </a:t>
            </a:r>
          </a:p>
          <a:p>
            <a:pPr marL="91440" lvl="0" indent="-91440">
              <a:buFont typeface="Arial" panose="020B0604020202020204" pitchFamily="34" charset="0"/>
              <a:buChar char="•"/>
            </a:pPr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Central </a:t>
            </a:r>
            <a:r>
              <a:rPr lang="en-US" sz="140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SourceLink</a:t>
            </a:r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software controls HPV operation based on HPV rules</a:t>
            </a:r>
          </a:p>
          <a:p>
            <a:r>
              <a:rPr lang="en-US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 </a:t>
            </a:r>
          </a:p>
        </p:txBody>
      </p:sp>
      <p:grpSp>
        <p:nvGrpSpPr>
          <p:cNvPr id="176" name="Group 175"/>
          <p:cNvGrpSpPr/>
          <p:nvPr/>
        </p:nvGrpSpPr>
        <p:grpSpPr>
          <a:xfrm>
            <a:off x="129550" y="3486271"/>
            <a:ext cx="1686963" cy="962837"/>
            <a:chOff x="201025" y="3970931"/>
            <a:chExt cx="1686963" cy="962837"/>
          </a:xfrm>
        </p:grpSpPr>
        <p:sp>
          <p:nvSpPr>
            <p:cNvPr id="66" name="TextBox 65"/>
            <p:cNvSpPr txBox="1"/>
            <p:nvPr/>
          </p:nvSpPr>
          <p:spPr>
            <a:xfrm>
              <a:off x="201025" y="3970931"/>
              <a:ext cx="165703" cy="18466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T1</a:t>
              </a: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370927" y="4166188"/>
              <a:ext cx="752445" cy="184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T2     </a:t>
              </a: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1123372" y="4361445"/>
              <a:ext cx="557024" cy="184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T3     </a:t>
              </a:r>
            </a:p>
          </p:txBody>
        </p:sp>
        <p:sp>
          <p:nvSpPr>
            <p:cNvPr id="163" name="TextBox 162"/>
            <p:cNvSpPr txBox="1"/>
            <p:nvPr/>
          </p:nvSpPr>
          <p:spPr>
            <a:xfrm>
              <a:off x="1183420" y="4564436"/>
              <a:ext cx="352284" cy="184666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T4</a:t>
              </a: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1535704" y="4749102"/>
              <a:ext cx="352284" cy="184666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T5</a:t>
              </a:r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1825468" y="4453923"/>
            <a:ext cx="1686963" cy="962837"/>
            <a:chOff x="201025" y="3970931"/>
            <a:chExt cx="1686963" cy="962837"/>
          </a:xfrm>
        </p:grpSpPr>
        <p:sp>
          <p:nvSpPr>
            <p:cNvPr id="178" name="TextBox 177"/>
            <p:cNvSpPr txBox="1"/>
            <p:nvPr/>
          </p:nvSpPr>
          <p:spPr>
            <a:xfrm>
              <a:off x="201025" y="3970931"/>
              <a:ext cx="165703" cy="18466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T6</a:t>
              </a: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370927" y="4166188"/>
              <a:ext cx="752445" cy="184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T7     </a:t>
              </a:r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1123372" y="4361445"/>
              <a:ext cx="557024" cy="184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T8     </a:t>
              </a:r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1183420" y="4564436"/>
              <a:ext cx="352284" cy="184666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T9</a:t>
              </a:r>
            </a:p>
          </p:txBody>
        </p:sp>
        <p:sp>
          <p:nvSpPr>
            <p:cNvPr id="182" name="TextBox 181"/>
            <p:cNvSpPr txBox="1"/>
            <p:nvPr/>
          </p:nvSpPr>
          <p:spPr>
            <a:xfrm>
              <a:off x="1535704" y="4749102"/>
              <a:ext cx="352284" cy="184666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T10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5112078"/>
      </p:ext>
    </p:extLst>
  </p:cSld>
  <p:clrMapOvr>
    <a:masterClrMapping/>
  </p:clrMapOvr>
  <p:transition spd="med" advTm="3000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2000" y="762000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GPS Starts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Picture 16" descr="C:\data\iseis\src\TDMA_REV_10\Mars Observer\Bitmaps\Win8SourceLinkIconMediu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81" y="3978659"/>
            <a:ext cx="817240" cy="73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61" y="3161517"/>
            <a:ext cx="640080" cy="737870"/>
          </a:xfrm>
          <a:prstGeom prst="rect">
            <a:avLst/>
          </a:prstGeom>
        </p:spPr>
      </p:pic>
      <p:pic>
        <p:nvPicPr>
          <p:cNvPr id="25" name="Picture 24" descr="C:\data\iseis\RadioTower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81" y="2353812"/>
            <a:ext cx="817240" cy="7353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" name="Group 6"/>
          <p:cNvGrpSpPr/>
          <p:nvPr/>
        </p:nvGrpSpPr>
        <p:grpSpPr>
          <a:xfrm>
            <a:off x="4042174" y="4009628"/>
            <a:ext cx="4894370" cy="1631861"/>
            <a:chOff x="4042174" y="4009628"/>
            <a:chExt cx="4894370" cy="1631861"/>
          </a:xfrm>
        </p:grpSpPr>
        <p:grpSp>
          <p:nvGrpSpPr>
            <p:cNvPr id="6" name="Group 5"/>
            <p:cNvGrpSpPr/>
            <p:nvPr/>
          </p:nvGrpSpPr>
          <p:grpSpPr>
            <a:xfrm>
              <a:off x="4042174" y="4009628"/>
              <a:ext cx="4894370" cy="1631861"/>
              <a:chOff x="4042174" y="4009628"/>
              <a:chExt cx="4894370" cy="1631861"/>
            </a:xfrm>
          </p:grpSpPr>
          <p:pic>
            <p:nvPicPr>
              <p:cNvPr id="20" name="Picture 19" descr="C:\data\iseis\src\Navigator\Navigator\Data\Icon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42174" y="4551399"/>
                <a:ext cx="488200" cy="436795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44" name="Group 43"/>
              <p:cNvGrpSpPr/>
              <p:nvPr/>
            </p:nvGrpSpPr>
            <p:grpSpPr>
              <a:xfrm>
                <a:off x="4067943" y="4009628"/>
                <a:ext cx="4868601" cy="1631861"/>
                <a:chOff x="4067944" y="1749360"/>
                <a:chExt cx="4868601" cy="1631861"/>
              </a:xfrm>
            </p:grpSpPr>
            <p:grpSp>
              <p:nvGrpSpPr>
                <p:cNvPr id="45" name="Group 44"/>
                <p:cNvGrpSpPr/>
                <p:nvPr/>
              </p:nvGrpSpPr>
              <p:grpSpPr>
                <a:xfrm>
                  <a:off x="4067944" y="2621810"/>
                  <a:ext cx="4868601" cy="759411"/>
                  <a:chOff x="3401635" y="3001274"/>
                  <a:chExt cx="4868601" cy="759411"/>
                </a:xfrm>
              </p:grpSpPr>
              <p:pic>
                <p:nvPicPr>
                  <p:cNvPr id="55" name="Picture 54" descr="C:\data\iseis\BigMertzVib.png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024502" y="3001276"/>
                    <a:ext cx="1622867" cy="75940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56" name="Picture 55" descr="C:\data\iseis\BigMertzVib.png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01635" y="3001275"/>
                    <a:ext cx="1622867" cy="75940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57" name="Picture 56" descr="C:\data\iseis\BigMertzVib.png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647369" y="3001274"/>
                    <a:ext cx="1622867" cy="75940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  <p:grpSp>
              <p:nvGrpSpPr>
                <p:cNvPr id="46" name="Group 45"/>
                <p:cNvGrpSpPr/>
                <p:nvPr/>
              </p:nvGrpSpPr>
              <p:grpSpPr>
                <a:xfrm>
                  <a:off x="4496355" y="1790397"/>
                  <a:ext cx="524334" cy="990486"/>
                  <a:chOff x="4496355" y="1790397"/>
                  <a:chExt cx="524334" cy="990486"/>
                </a:xfrm>
              </p:grpSpPr>
              <p:pic>
                <p:nvPicPr>
                  <p:cNvPr id="53" name="Picture 52"/>
                  <p:cNvPicPr>
                    <a:picLocks noChangeAspect="1"/>
                  </p:cNvPicPr>
                  <p:nvPr/>
                </p:nvPicPr>
                <p:blipFill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499992" y="2262208"/>
                    <a:ext cx="517060" cy="518675"/>
                  </a:xfrm>
                  <a:prstGeom prst="rect">
                    <a:avLst/>
                  </a:prstGeom>
                </p:spPr>
              </p:pic>
              <p:pic>
                <p:nvPicPr>
                  <p:cNvPr id="54" name="Picture 53" descr="C:\data\iseis\RadioTower.png"/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496355" y="1790397"/>
                    <a:ext cx="524334" cy="47181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  <p:grpSp>
              <p:nvGrpSpPr>
                <p:cNvPr id="47" name="Group 46"/>
                <p:cNvGrpSpPr/>
                <p:nvPr/>
              </p:nvGrpSpPr>
              <p:grpSpPr>
                <a:xfrm>
                  <a:off x="6122859" y="1749360"/>
                  <a:ext cx="524334" cy="990486"/>
                  <a:chOff x="4496355" y="1790397"/>
                  <a:chExt cx="524334" cy="990486"/>
                </a:xfrm>
              </p:grpSpPr>
              <p:pic>
                <p:nvPicPr>
                  <p:cNvPr id="51" name="Picture 50"/>
                  <p:cNvPicPr>
                    <a:picLocks noChangeAspect="1"/>
                  </p:cNvPicPr>
                  <p:nvPr/>
                </p:nvPicPr>
                <p:blipFill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499992" y="2262208"/>
                    <a:ext cx="517060" cy="518675"/>
                  </a:xfrm>
                  <a:prstGeom prst="rect">
                    <a:avLst/>
                  </a:prstGeom>
                </p:spPr>
              </p:pic>
              <p:pic>
                <p:nvPicPr>
                  <p:cNvPr id="52" name="Picture 51" descr="C:\data\iseis\RadioTower.png"/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496355" y="1790397"/>
                    <a:ext cx="524334" cy="47181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  <p:grpSp>
              <p:nvGrpSpPr>
                <p:cNvPr id="48" name="Group 47"/>
                <p:cNvGrpSpPr/>
                <p:nvPr/>
              </p:nvGrpSpPr>
              <p:grpSpPr>
                <a:xfrm>
                  <a:off x="7756637" y="1771733"/>
                  <a:ext cx="524334" cy="990486"/>
                  <a:chOff x="4496355" y="1790397"/>
                  <a:chExt cx="524334" cy="990486"/>
                </a:xfrm>
              </p:grpSpPr>
              <p:pic>
                <p:nvPicPr>
                  <p:cNvPr id="49" name="Picture 48"/>
                  <p:cNvPicPr>
                    <a:picLocks noChangeAspect="1"/>
                  </p:cNvPicPr>
                  <p:nvPr/>
                </p:nvPicPr>
                <p:blipFill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499992" y="2262208"/>
                    <a:ext cx="517060" cy="518675"/>
                  </a:xfrm>
                  <a:prstGeom prst="rect">
                    <a:avLst/>
                  </a:prstGeom>
                </p:spPr>
              </p:pic>
              <p:pic>
                <p:nvPicPr>
                  <p:cNvPr id="50" name="Picture 49" descr="C:\data\iseis\RadioTower.png"/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496355" y="1790397"/>
                    <a:ext cx="524334" cy="47181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</p:grpSp>
          <p:pic>
            <p:nvPicPr>
              <p:cNvPr id="58" name="Picture 57" descr="C:\data\iseis\src\Navigator\Navigator\Data\Icon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59097" y="4546550"/>
                <a:ext cx="488200" cy="43679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9" name="Picture 58" descr="C:\data\iseis\src\Navigator\Navigator\Data\Icon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98503" y="4544751"/>
                <a:ext cx="488200" cy="43679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5062" y="4519935"/>
              <a:ext cx="435953" cy="435953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9372" y="4496058"/>
              <a:ext cx="435953" cy="435953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97992" y="4519935"/>
              <a:ext cx="435953" cy="435953"/>
            </a:xfrm>
            <a:prstGeom prst="rect">
              <a:avLst/>
            </a:prstGeom>
          </p:spPr>
        </p:pic>
      </p:grpSp>
      <p:grpSp>
        <p:nvGrpSpPr>
          <p:cNvPr id="81" name="Group 80"/>
          <p:cNvGrpSpPr/>
          <p:nvPr/>
        </p:nvGrpSpPr>
        <p:grpSpPr>
          <a:xfrm>
            <a:off x="4067943" y="1513671"/>
            <a:ext cx="4894370" cy="1631861"/>
            <a:chOff x="4042174" y="4009628"/>
            <a:chExt cx="4894370" cy="1631861"/>
          </a:xfrm>
        </p:grpSpPr>
        <p:grpSp>
          <p:nvGrpSpPr>
            <p:cNvPr id="82" name="Group 81"/>
            <p:cNvGrpSpPr/>
            <p:nvPr/>
          </p:nvGrpSpPr>
          <p:grpSpPr>
            <a:xfrm>
              <a:off x="4042174" y="4009628"/>
              <a:ext cx="4894370" cy="1631861"/>
              <a:chOff x="4042174" y="4009628"/>
              <a:chExt cx="4894370" cy="1631861"/>
            </a:xfrm>
          </p:grpSpPr>
          <p:pic>
            <p:nvPicPr>
              <p:cNvPr id="86" name="Picture 85" descr="C:\data\iseis\src\Navigator\Navigator\Data\Icon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42174" y="4551399"/>
                <a:ext cx="488200" cy="436795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87" name="Group 86"/>
              <p:cNvGrpSpPr/>
              <p:nvPr/>
            </p:nvGrpSpPr>
            <p:grpSpPr>
              <a:xfrm>
                <a:off x="4067943" y="4009628"/>
                <a:ext cx="4868601" cy="1631861"/>
                <a:chOff x="4067944" y="1749360"/>
                <a:chExt cx="4868601" cy="1631861"/>
              </a:xfrm>
            </p:grpSpPr>
            <p:grpSp>
              <p:nvGrpSpPr>
                <p:cNvPr id="90" name="Group 89"/>
                <p:cNvGrpSpPr/>
                <p:nvPr/>
              </p:nvGrpSpPr>
              <p:grpSpPr>
                <a:xfrm>
                  <a:off x="4067944" y="2621810"/>
                  <a:ext cx="4868601" cy="759411"/>
                  <a:chOff x="3401635" y="3001274"/>
                  <a:chExt cx="4868601" cy="759411"/>
                </a:xfrm>
              </p:grpSpPr>
              <p:pic>
                <p:nvPicPr>
                  <p:cNvPr id="100" name="Picture 99" descr="C:\data\iseis\BigMertzVib.png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024502" y="3001276"/>
                    <a:ext cx="1622867" cy="75940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101" name="Picture 100" descr="C:\data\iseis\BigMertzVib.png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01635" y="3001275"/>
                    <a:ext cx="1622867" cy="75940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102" name="Picture 101" descr="C:\data\iseis\BigMertzVib.png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647369" y="3001274"/>
                    <a:ext cx="1622867" cy="75940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  <p:grpSp>
              <p:nvGrpSpPr>
                <p:cNvPr id="91" name="Group 90"/>
                <p:cNvGrpSpPr/>
                <p:nvPr/>
              </p:nvGrpSpPr>
              <p:grpSpPr>
                <a:xfrm>
                  <a:off x="4496355" y="1790397"/>
                  <a:ext cx="524334" cy="990486"/>
                  <a:chOff x="4496355" y="1790397"/>
                  <a:chExt cx="524334" cy="990486"/>
                </a:xfrm>
              </p:grpSpPr>
              <p:pic>
                <p:nvPicPr>
                  <p:cNvPr id="98" name="Picture 97"/>
                  <p:cNvPicPr>
                    <a:picLocks noChangeAspect="1"/>
                  </p:cNvPicPr>
                  <p:nvPr/>
                </p:nvPicPr>
                <p:blipFill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499992" y="2262208"/>
                    <a:ext cx="517060" cy="518675"/>
                  </a:xfrm>
                  <a:prstGeom prst="rect">
                    <a:avLst/>
                  </a:prstGeom>
                </p:spPr>
              </p:pic>
              <p:pic>
                <p:nvPicPr>
                  <p:cNvPr id="99" name="Picture 98" descr="C:\data\iseis\RadioTower.png"/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496355" y="1790397"/>
                    <a:ext cx="524334" cy="47181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  <p:grpSp>
              <p:nvGrpSpPr>
                <p:cNvPr id="92" name="Group 91"/>
                <p:cNvGrpSpPr/>
                <p:nvPr/>
              </p:nvGrpSpPr>
              <p:grpSpPr>
                <a:xfrm>
                  <a:off x="6122859" y="1749360"/>
                  <a:ext cx="524334" cy="990486"/>
                  <a:chOff x="4496355" y="1790397"/>
                  <a:chExt cx="524334" cy="990486"/>
                </a:xfrm>
              </p:grpSpPr>
              <p:pic>
                <p:nvPicPr>
                  <p:cNvPr id="96" name="Picture 95"/>
                  <p:cNvPicPr>
                    <a:picLocks noChangeAspect="1"/>
                  </p:cNvPicPr>
                  <p:nvPr/>
                </p:nvPicPr>
                <p:blipFill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499992" y="2262208"/>
                    <a:ext cx="517060" cy="518675"/>
                  </a:xfrm>
                  <a:prstGeom prst="rect">
                    <a:avLst/>
                  </a:prstGeom>
                </p:spPr>
              </p:pic>
              <p:pic>
                <p:nvPicPr>
                  <p:cNvPr id="97" name="Picture 96" descr="C:\data\iseis\RadioTower.png"/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496355" y="1790397"/>
                    <a:ext cx="524334" cy="47181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  <p:grpSp>
              <p:nvGrpSpPr>
                <p:cNvPr id="93" name="Group 92"/>
                <p:cNvGrpSpPr/>
                <p:nvPr/>
              </p:nvGrpSpPr>
              <p:grpSpPr>
                <a:xfrm>
                  <a:off x="7756637" y="1771733"/>
                  <a:ext cx="524334" cy="990486"/>
                  <a:chOff x="4496355" y="1790397"/>
                  <a:chExt cx="524334" cy="990486"/>
                </a:xfrm>
              </p:grpSpPr>
              <p:pic>
                <p:nvPicPr>
                  <p:cNvPr id="94" name="Picture 93"/>
                  <p:cNvPicPr>
                    <a:picLocks noChangeAspect="1"/>
                  </p:cNvPicPr>
                  <p:nvPr/>
                </p:nvPicPr>
                <p:blipFill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499992" y="2262208"/>
                    <a:ext cx="517060" cy="518675"/>
                  </a:xfrm>
                  <a:prstGeom prst="rect">
                    <a:avLst/>
                  </a:prstGeom>
                </p:spPr>
              </p:pic>
              <p:pic>
                <p:nvPicPr>
                  <p:cNvPr id="95" name="Picture 94" descr="C:\data\iseis\RadioTower.png"/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496355" y="1790397"/>
                    <a:ext cx="524334" cy="47181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</p:grpSp>
          <p:pic>
            <p:nvPicPr>
              <p:cNvPr id="88" name="Picture 87" descr="C:\data\iseis\src\Navigator\Navigator\Data\Icon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59097" y="4546550"/>
                <a:ext cx="488200" cy="43679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9" name="Picture 88" descr="C:\data\iseis\src\Navigator\Navigator\Data\Icon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98503" y="4544751"/>
                <a:ext cx="488200" cy="43679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5062" y="4519935"/>
              <a:ext cx="435953" cy="435953"/>
            </a:xfrm>
            <a:prstGeom prst="rect">
              <a:avLst/>
            </a:prstGeom>
          </p:spPr>
        </p:pic>
        <p:pic>
          <p:nvPicPr>
            <p:cNvPr id="84" name="Picture 8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9372" y="4496058"/>
              <a:ext cx="435953" cy="435953"/>
            </a:xfrm>
            <a:prstGeom prst="rect">
              <a:avLst/>
            </a:prstGeom>
          </p:spPr>
        </p:pic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97992" y="4519935"/>
              <a:ext cx="435953" cy="435953"/>
            </a:xfrm>
            <a:prstGeom prst="rect">
              <a:avLst/>
            </a:prstGeom>
          </p:spPr>
        </p:pic>
      </p:grpSp>
      <p:sp>
        <p:nvSpPr>
          <p:cNvPr id="8" name="Rectangle 7"/>
          <p:cNvSpPr/>
          <p:nvPr/>
        </p:nvSpPr>
        <p:spPr>
          <a:xfrm>
            <a:off x="179458" y="3117600"/>
            <a:ext cx="1008166" cy="190488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Truck</a:t>
            </a:r>
          </a:p>
        </p:txBody>
      </p:sp>
      <p:cxnSp>
        <p:nvCxnSpPr>
          <p:cNvPr id="10" name="Straight Arrow Connector 9"/>
          <p:cNvCxnSpPr>
            <a:stCxn id="25" idx="0"/>
            <a:endCxn id="99" idx="1"/>
          </p:cNvCxnSpPr>
          <p:nvPr/>
        </p:nvCxnSpPr>
        <p:spPr>
          <a:xfrm flipV="1">
            <a:off x="670201" y="1790613"/>
            <a:ext cx="3851922" cy="5631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/>
          <p:cNvCxnSpPr>
            <a:stCxn id="25" idx="0"/>
            <a:endCxn id="97" idx="1"/>
          </p:cNvCxnSpPr>
          <p:nvPr/>
        </p:nvCxnSpPr>
        <p:spPr>
          <a:xfrm flipV="1">
            <a:off x="670201" y="1749576"/>
            <a:ext cx="5478426" cy="6042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/>
          <p:cNvCxnSpPr>
            <a:stCxn id="25" idx="0"/>
            <a:endCxn id="95" idx="1"/>
          </p:cNvCxnSpPr>
          <p:nvPr/>
        </p:nvCxnSpPr>
        <p:spPr>
          <a:xfrm flipV="1">
            <a:off x="670201" y="1771949"/>
            <a:ext cx="7112204" cy="5818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>
            <a:endCxn id="50" idx="1"/>
          </p:cNvCxnSpPr>
          <p:nvPr/>
        </p:nvCxnSpPr>
        <p:spPr>
          <a:xfrm>
            <a:off x="1165129" y="2560975"/>
            <a:ext cx="6591507" cy="1706931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1385234" y="2212847"/>
            <a:ext cx="25058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T1: Start on GPS Time</a:t>
            </a:r>
          </a:p>
          <a:p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T2: Poll PSS</a:t>
            </a:r>
          </a:p>
          <a:p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T3: Poll PSS</a:t>
            </a:r>
          </a:p>
          <a:p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T4: Poll PSS</a:t>
            </a:r>
          </a:p>
        </p:txBody>
      </p:sp>
      <p:cxnSp>
        <p:nvCxnSpPr>
          <p:cNvPr id="114" name="Straight Arrow Connector 113"/>
          <p:cNvCxnSpPr>
            <a:endCxn id="52" idx="1"/>
          </p:cNvCxnSpPr>
          <p:nvPr/>
        </p:nvCxnSpPr>
        <p:spPr>
          <a:xfrm>
            <a:off x="1165129" y="2696073"/>
            <a:ext cx="4957729" cy="1549460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/>
          <p:cNvCxnSpPr>
            <a:endCxn id="54" idx="1"/>
          </p:cNvCxnSpPr>
          <p:nvPr/>
        </p:nvCxnSpPr>
        <p:spPr>
          <a:xfrm>
            <a:off x="1165129" y="2847031"/>
            <a:ext cx="3331225" cy="1439539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2214212"/>
      </p:ext>
    </p:extLst>
  </p:cSld>
  <p:clrMapOvr>
    <a:masterClrMapping/>
  </p:clrMapOvr>
  <p:transition spd="med" advTm="3000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2000" y="762000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Polling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Picture 16" descr="C:\data\iseis\src\TDMA_REV_10\Mars Observer\Bitmaps\Win8SourceLinkIconMediu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81" y="3978659"/>
            <a:ext cx="817240" cy="73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61" y="3161517"/>
            <a:ext cx="640080" cy="737870"/>
          </a:xfrm>
          <a:prstGeom prst="rect">
            <a:avLst/>
          </a:prstGeom>
        </p:spPr>
      </p:pic>
      <p:pic>
        <p:nvPicPr>
          <p:cNvPr id="25" name="Picture 24" descr="C:\data\iseis\RadioTower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81" y="2353812"/>
            <a:ext cx="817240" cy="7353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" name="Group 6"/>
          <p:cNvGrpSpPr/>
          <p:nvPr/>
        </p:nvGrpSpPr>
        <p:grpSpPr>
          <a:xfrm>
            <a:off x="4042174" y="4009628"/>
            <a:ext cx="4894370" cy="1631861"/>
            <a:chOff x="4042174" y="4009628"/>
            <a:chExt cx="4894370" cy="1631861"/>
          </a:xfrm>
        </p:grpSpPr>
        <p:grpSp>
          <p:nvGrpSpPr>
            <p:cNvPr id="6" name="Group 5"/>
            <p:cNvGrpSpPr/>
            <p:nvPr/>
          </p:nvGrpSpPr>
          <p:grpSpPr>
            <a:xfrm>
              <a:off x="4042174" y="4009628"/>
              <a:ext cx="4894370" cy="1631861"/>
              <a:chOff x="4042174" y="4009628"/>
              <a:chExt cx="4894370" cy="1631861"/>
            </a:xfrm>
          </p:grpSpPr>
          <p:pic>
            <p:nvPicPr>
              <p:cNvPr id="20" name="Picture 19" descr="C:\data\iseis\src\Navigator\Navigator\Data\Icon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42174" y="4551399"/>
                <a:ext cx="488200" cy="436795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44" name="Group 43"/>
              <p:cNvGrpSpPr/>
              <p:nvPr/>
            </p:nvGrpSpPr>
            <p:grpSpPr>
              <a:xfrm>
                <a:off x="4067943" y="4009628"/>
                <a:ext cx="4868601" cy="1631861"/>
                <a:chOff x="4067944" y="1749360"/>
                <a:chExt cx="4868601" cy="1631861"/>
              </a:xfrm>
            </p:grpSpPr>
            <p:grpSp>
              <p:nvGrpSpPr>
                <p:cNvPr id="45" name="Group 44"/>
                <p:cNvGrpSpPr/>
                <p:nvPr/>
              </p:nvGrpSpPr>
              <p:grpSpPr>
                <a:xfrm>
                  <a:off x="4067944" y="2621810"/>
                  <a:ext cx="4868601" cy="759411"/>
                  <a:chOff x="3401635" y="3001274"/>
                  <a:chExt cx="4868601" cy="759411"/>
                </a:xfrm>
              </p:grpSpPr>
              <p:pic>
                <p:nvPicPr>
                  <p:cNvPr id="55" name="Picture 54" descr="C:\data\iseis\BigMertzVib.png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024502" y="3001276"/>
                    <a:ext cx="1622867" cy="75940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56" name="Picture 55" descr="C:\data\iseis\BigMertzVib.png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01635" y="3001275"/>
                    <a:ext cx="1622867" cy="75940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57" name="Picture 56" descr="C:\data\iseis\BigMertzVib.png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647369" y="3001274"/>
                    <a:ext cx="1622867" cy="75940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  <p:grpSp>
              <p:nvGrpSpPr>
                <p:cNvPr id="46" name="Group 45"/>
                <p:cNvGrpSpPr/>
                <p:nvPr/>
              </p:nvGrpSpPr>
              <p:grpSpPr>
                <a:xfrm>
                  <a:off x="4496355" y="1790397"/>
                  <a:ext cx="524334" cy="990486"/>
                  <a:chOff x="4496355" y="1790397"/>
                  <a:chExt cx="524334" cy="990486"/>
                </a:xfrm>
              </p:grpSpPr>
              <p:pic>
                <p:nvPicPr>
                  <p:cNvPr id="53" name="Picture 52"/>
                  <p:cNvPicPr>
                    <a:picLocks noChangeAspect="1"/>
                  </p:cNvPicPr>
                  <p:nvPr/>
                </p:nvPicPr>
                <p:blipFill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499992" y="2262208"/>
                    <a:ext cx="517060" cy="518675"/>
                  </a:xfrm>
                  <a:prstGeom prst="rect">
                    <a:avLst/>
                  </a:prstGeom>
                </p:spPr>
              </p:pic>
              <p:pic>
                <p:nvPicPr>
                  <p:cNvPr id="54" name="Picture 53" descr="C:\data\iseis\RadioTower.png"/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496355" y="1790397"/>
                    <a:ext cx="524334" cy="47181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  <p:grpSp>
              <p:nvGrpSpPr>
                <p:cNvPr id="47" name="Group 46"/>
                <p:cNvGrpSpPr/>
                <p:nvPr/>
              </p:nvGrpSpPr>
              <p:grpSpPr>
                <a:xfrm>
                  <a:off x="6122859" y="1749360"/>
                  <a:ext cx="524334" cy="990486"/>
                  <a:chOff x="4496355" y="1790397"/>
                  <a:chExt cx="524334" cy="990486"/>
                </a:xfrm>
              </p:grpSpPr>
              <p:pic>
                <p:nvPicPr>
                  <p:cNvPr id="51" name="Picture 50"/>
                  <p:cNvPicPr>
                    <a:picLocks noChangeAspect="1"/>
                  </p:cNvPicPr>
                  <p:nvPr/>
                </p:nvPicPr>
                <p:blipFill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499992" y="2262208"/>
                    <a:ext cx="517060" cy="518675"/>
                  </a:xfrm>
                  <a:prstGeom prst="rect">
                    <a:avLst/>
                  </a:prstGeom>
                </p:spPr>
              </p:pic>
              <p:pic>
                <p:nvPicPr>
                  <p:cNvPr id="52" name="Picture 51" descr="C:\data\iseis\RadioTower.png"/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496355" y="1790397"/>
                    <a:ext cx="524334" cy="47181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  <p:grpSp>
              <p:nvGrpSpPr>
                <p:cNvPr id="48" name="Group 47"/>
                <p:cNvGrpSpPr/>
                <p:nvPr/>
              </p:nvGrpSpPr>
              <p:grpSpPr>
                <a:xfrm>
                  <a:off x="7756637" y="1771733"/>
                  <a:ext cx="524334" cy="990486"/>
                  <a:chOff x="4496355" y="1790397"/>
                  <a:chExt cx="524334" cy="990486"/>
                </a:xfrm>
              </p:grpSpPr>
              <p:pic>
                <p:nvPicPr>
                  <p:cNvPr id="49" name="Picture 48"/>
                  <p:cNvPicPr>
                    <a:picLocks noChangeAspect="1"/>
                  </p:cNvPicPr>
                  <p:nvPr/>
                </p:nvPicPr>
                <p:blipFill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499992" y="2262208"/>
                    <a:ext cx="517060" cy="518675"/>
                  </a:xfrm>
                  <a:prstGeom prst="rect">
                    <a:avLst/>
                  </a:prstGeom>
                </p:spPr>
              </p:pic>
              <p:pic>
                <p:nvPicPr>
                  <p:cNvPr id="50" name="Picture 49" descr="C:\data\iseis\RadioTower.png"/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496355" y="1790397"/>
                    <a:ext cx="524334" cy="47181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</p:grpSp>
          <p:pic>
            <p:nvPicPr>
              <p:cNvPr id="58" name="Picture 57" descr="C:\data\iseis\src\Navigator\Navigator\Data\Icon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59097" y="4546550"/>
                <a:ext cx="488200" cy="43679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9" name="Picture 58" descr="C:\data\iseis\src\Navigator\Navigator\Data\Icon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98503" y="4544751"/>
                <a:ext cx="488200" cy="43679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5062" y="4519935"/>
              <a:ext cx="435953" cy="435953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9372" y="4496058"/>
              <a:ext cx="435953" cy="435953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97992" y="4519935"/>
              <a:ext cx="435953" cy="435953"/>
            </a:xfrm>
            <a:prstGeom prst="rect">
              <a:avLst/>
            </a:prstGeom>
          </p:spPr>
        </p:pic>
      </p:grpSp>
      <p:grpSp>
        <p:nvGrpSpPr>
          <p:cNvPr id="81" name="Group 80"/>
          <p:cNvGrpSpPr/>
          <p:nvPr/>
        </p:nvGrpSpPr>
        <p:grpSpPr>
          <a:xfrm>
            <a:off x="4067943" y="1513671"/>
            <a:ext cx="4894370" cy="1631861"/>
            <a:chOff x="4042174" y="4009628"/>
            <a:chExt cx="4894370" cy="1631861"/>
          </a:xfrm>
        </p:grpSpPr>
        <p:grpSp>
          <p:nvGrpSpPr>
            <p:cNvPr id="82" name="Group 81"/>
            <p:cNvGrpSpPr/>
            <p:nvPr/>
          </p:nvGrpSpPr>
          <p:grpSpPr>
            <a:xfrm>
              <a:off x="4042174" y="4009628"/>
              <a:ext cx="4894370" cy="1631861"/>
              <a:chOff x="4042174" y="4009628"/>
              <a:chExt cx="4894370" cy="1631861"/>
            </a:xfrm>
          </p:grpSpPr>
          <p:pic>
            <p:nvPicPr>
              <p:cNvPr id="86" name="Picture 85" descr="C:\data\iseis\src\Navigator\Navigator\Data\Icon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42174" y="4551399"/>
                <a:ext cx="488200" cy="436795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87" name="Group 86"/>
              <p:cNvGrpSpPr/>
              <p:nvPr/>
            </p:nvGrpSpPr>
            <p:grpSpPr>
              <a:xfrm>
                <a:off x="4067943" y="4009628"/>
                <a:ext cx="4868601" cy="1631861"/>
                <a:chOff x="4067944" y="1749360"/>
                <a:chExt cx="4868601" cy="1631861"/>
              </a:xfrm>
            </p:grpSpPr>
            <p:grpSp>
              <p:nvGrpSpPr>
                <p:cNvPr id="90" name="Group 89"/>
                <p:cNvGrpSpPr/>
                <p:nvPr/>
              </p:nvGrpSpPr>
              <p:grpSpPr>
                <a:xfrm>
                  <a:off x="4067944" y="2621810"/>
                  <a:ext cx="4868601" cy="759411"/>
                  <a:chOff x="3401635" y="3001274"/>
                  <a:chExt cx="4868601" cy="759411"/>
                </a:xfrm>
              </p:grpSpPr>
              <p:pic>
                <p:nvPicPr>
                  <p:cNvPr id="100" name="Picture 99" descr="C:\data\iseis\BigMertzVib.png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024502" y="3001276"/>
                    <a:ext cx="1622867" cy="75940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101" name="Picture 100" descr="C:\data\iseis\BigMertzVib.png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401635" y="3001275"/>
                    <a:ext cx="1622867" cy="75940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  <p:pic>
                <p:nvPicPr>
                  <p:cNvPr id="102" name="Picture 101" descr="C:\data\iseis\BigMertzVib.png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647369" y="3001274"/>
                    <a:ext cx="1622867" cy="75940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  <p:grpSp>
              <p:nvGrpSpPr>
                <p:cNvPr id="91" name="Group 90"/>
                <p:cNvGrpSpPr/>
                <p:nvPr/>
              </p:nvGrpSpPr>
              <p:grpSpPr>
                <a:xfrm>
                  <a:off x="4496355" y="1790397"/>
                  <a:ext cx="524334" cy="990486"/>
                  <a:chOff x="4496355" y="1790397"/>
                  <a:chExt cx="524334" cy="990486"/>
                </a:xfrm>
              </p:grpSpPr>
              <p:pic>
                <p:nvPicPr>
                  <p:cNvPr id="98" name="Picture 97"/>
                  <p:cNvPicPr>
                    <a:picLocks noChangeAspect="1"/>
                  </p:cNvPicPr>
                  <p:nvPr/>
                </p:nvPicPr>
                <p:blipFill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499992" y="2262208"/>
                    <a:ext cx="517060" cy="518675"/>
                  </a:xfrm>
                  <a:prstGeom prst="rect">
                    <a:avLst/>
                  </a:prstGeom>
                </p:spPr>
              </p:pic>
              <p:pic>
                <p:nvPicPr>
                  <p:cNvPr id="99" name="Picture 98" descr="C:\data\iseis\RadioTower.png"/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496355" y="1790397"/>
                    <a:ext cx="524334" cy="47181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  <p:grpSp>
              <p:nvGrpSpPr>
                <p:cNvPr id="92" name="Group 91"/>
                <p:cNvGrpSpPr/>
                <p:nvPr/>
              </p:nvGrpSpPr>
              <p:grpSpPr>
                <a:xfrm>
                  <a:off x="6122859" y="1749360"/>
                  <a:ext cx="524334" cy="990486"/>
                  <a:chOff x="4496355" y="1790397"/>
                  <a:chExt cx="524334" cy="990486"/>
                </a:xfrm>
              </p:grpSpPr>
              <p:pic>
                <p:nvPicPr>
                  <p:cNvPr id="96" name="Picture 95"/>
                  <p:cNvPicPr>
                    <a:picLocks noChangeAspect="1"/>
                  </p:cNvPicPr>
                  <p:nvPr/>
                </p:nvPicPr>
                <p:blipFill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499992" y="2262208"/>
                    <a:ext cx="517060" cy="518675"/>
                  </a:xfrm>
                  <a:prstGeom prst="rect">
                    <a:avLst/>
                  </a:prstGeom>
                </p:spPr>
              </p:pic>
              <p:pic>
                <p:nvPicPr>
                  <p:cNvPr id="97" name="Picture 96" descr="C:\data\iseis\RadioTower.png"/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496355" y="1790397"/>
                    <a:ext cx="524334" cy="47181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  <p:grpSp>
              <p:nvGrpSpPr>
                <p:cNvPr id="93" name="Group 92"/>
                <p:cNvGrpSpPr/>
                <p:nvPr/>
              </p:nvGrpSpPr>
              <p:grpSpPr>
                <a:xfrm>
                  <a:off x="7756637" y="1771733"/>
                  <a:ext cx="524334" cy="990486"/>
                  <a:chOff x="4496355" y="1790397"/>
                  <a:chExt cx="524334" cy="990486"/>
                </a:xfrm>
              </p:grpSpPr>
              <p:pic>
                <p:nvPicPr>
                  <p:cNvPr id="94" name="Picture 93"/>
                  <p:cNvPicPr>
                    <a:picLocks noChangeAspect="1"/>
                  </p:cNvPicPr>
                  <p:nvPr/>
                </p:nvPicPr>
                <p:blipFill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499992" y="2262208"/>
                    <a:ext cx="517060" cy="518675"/>
                  </a:xfrm>
                  <a:prstGeom prst="rect">
                    <a:avLst/>
                  </a:prstGeom>
                </p:spPr>
              </p:pic>
              <p:pic>
                <p:nvPicPr>
                  <p:cNvPr id="95" name="Picture 94" descr="C:\data\iseis\RadioTower.png"/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496355" y="1790397"/>
                    <a:ext cx="524334" cy="47181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</p:pic>
            </p:grpSp>
          </p:grpSp>
          <p:pic>
            <p:nvPicPr>
              <p:cNvPr id="88" name="Picture 87" descr="C:\data\iseis\src\Navigator\Navigator\Data\Icon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59097" y="4546550"/>
                <a:ext cx="488200" cy="43679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9" name="Picture 88" descr="C:\data\iseis\src\Navigator\Navigator\Data\Icon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98503" y="4544751"/>
                <a:ext cx="488200" cy="43679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5062" y="4519935"/>
              <a:ext cx="435953" cy="435953"/>
            </a:xfrm>
            <a:prstGeom prst="rect">
              <a:avLst/>
            </a:prstGeom>
          </p:spPr>
        </p:pic>
        <p:pic>
          <p:nvPicPr>
            <p:cNvPr id="84" name="Picture 8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9372" y="4496058"/>
              <a:ext cx="435953" cy="435953"/>
            </a:xfrm>
            <a:prstGeom prst="rect">
              <a:avLst/>
            </a:prstGeom>
          </p:spPr>
        </p:pic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97992" y="4519935"/>
              <a:ext cx="435953" cy="435953"/>
            </a:xfrm>
            <a:prstGeom prst="rect">
              <a:avLst/>
            </a:prstGeom>
          </p:spPr>
        </p:pic>
      </p:grpSp>
      <p:sp>
        <p:nvSpPr>
          <p:cNvPr id="8" name="Rectangle 7"/>
          <p:cNvSpPr/>
          <p:nvPr/>
        </p:nvSpPr>
        <p:spPr>
          <a:xfrm>
            <a:off x="179458" y="3117600"/>
            <a:ext cx="1008166" cy="190488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Truck</a:t>
            </a:r>
          </a:p>
        </p:txBody>
      </p:sp>
      <p:cxnSp>
        <p:nvCxnSpPr>
          <p:cNvPr id="10" name="Straight Arrow Connector 9"/>
          <p:cNvCxnSpPr>
            <a:stCxn id="25" idx="0"/>
            <a:endCxn id="99" idx="1"/>
          </p:cNvCxnSpPr>
          <p:nvPr/>
        </p:nvCxnSpPr>
        <p:spPr>
          <a:xfrm flipV="1">
            <a:off x="670201" y="1790613"/>
            <a:ext cx="3851922" cy="5631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/>
          <p:cNvCxnSpPr>
            <a:stCxn id="25" idx="0"/>
            <a:endCxn id="97" idx="1"/>
          </p:cNvCxnSpPr>
          <p:nvPr/>
        </p:nvCxnSpPr>
        <p:spPr>
          <a:xfrm flipV="1">
            <a:off x="670201" y="1749576"/>
            <a:ext cx="5478426" cy="6042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/>
          <p:cNvCxnSpPr>
            <a:stCxn id="25" idx="0"/>
            <a:endCxn id="95" idx="1"/>
          </p:cNvCxnSpPr>
          <p:nvPr/>
        </p:nvCxnSpPr>
        <p:spPr>
          <a:xfrm flipV="1">
            <a:off x="670201" y="1771949"/>
            <a:ext cx="7112204" cy="5818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>
            <a:endCxn id="50" idx="1"/>
          </p:cNvCxnSpPr>
          <p:nvPr/>
        </p:nvCxnSpPr>
        <p:spPr>
          <a:xfrm>
            <a:off x="1165129" y="2560975"/>
            <a:ext cx="6591507" cy="1706931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1385234" y="2212847"/>
            <a:ext cx="25058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T1: Start on GPS Time</a:t>
            </a:r>
          </a:p>
          <a:p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T2: Poll PSS</a:t>
            </a:r>
          </a:p>
          <a:p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T3: Poll PSS</a:t>
            </a:r>
          </a:p>
          <a:p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T4: Poll PSS</a:t>
            </a:r>
          </a:p>
        </p:txBody>
      </p:sp>
      <p:cxnSp>
        <p:nvCxnSpPr>
          <p:cNvPr id="114" name="Straight Arrow Connector 113"/>
          <p:cNvCxnSpPr>
            <a:endCxn id="52" idx="1"/>
          </p:cNvCxnSpPr>
          <p:nvPr/>
        </p:nvCxnSpPr>
        <p:spPr>
          <a:xfrm>
            <a:off x="1165129" y="2696073"/>
            <a:ext cx="4957729" cy="1549460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/>
          <p:cNvCxnSpPr>
            <a:endCxn id="54" idx="1"/>
          </p:cNvCxnSpPr>
          <p:nvPr/>
        </p:nvCxnSpPr>
        <p:spPr>
          <a:xfrm>
            <a:off x="1165129" y="2847031"/>
            <a:ext cx="3331225" cy="1439539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5217181"/>
      </p:ext>
    </p:extLst>
  </p:cSld>
  <p:clrMapOvr>
    <a:masterClrMapping/>
  </p:clrMapOvr>
  <p:transition spd="med" advTm="3000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62"/>
          <p:cNvGrpSpPr/>
          <p:nvPr/>
        </p:nvGrpSpPr>
        <p:grpSpPr>
          <a:xfrm>
            <a:off x="4067943" y="1513671"/>
            <a:ext cx="4894370" cy="1631861"/>
            <a:chOff x="4042174" y="4009628"/>
            <a:chExt cx="4894370" cy="1631861"/>
          </a:xfrm>
        </p:grpSpPr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7078" y="4155282"/>
              <a:ext cx="397632" cy="350168"/>
            </a:xfrm>
            <a:prstGeom prst="rect">
              <a:avLst/>
            </a:prstGeom>
          </p:spPr>
        </p:pic>
        <p:grpSp>
          <p:nvGrpSpPr>
            <p:cNvPr id="65" name="Group 64"/>
            <p:cNvGrpSpPr/>
            <p:nvPr/>
          </p:nvGrpSpPr>
          <p:grpSpPr>
            <a:xfrm>
              <a:off x="4042174" y="4009628"/>
              <a:ext cx="4894370" cy="1631861"/>
              <a:chOff x="4042174" y="4009628"/>
              <a:chExt cx="4894370" cy="1631861"/>
            </a:xfrm>
          </p:grpSpPr>
          <p:grpSp>
            <p:nvGrpSpPr>
              <p:cNvPr id="68" name="Group 67"/>
              <p:cNvGrpSpPr/>
              <p:nvPr/>
            </p:nvGrpSpPr>
            <p:grpSpPr>
              <a:xfrm>
                <a:off x="4042174" y="4009628"/>
                <a:ext cx="4894370" cy="1631861"/>
                <a:chOff x="4042174" y="4009628"/>
                <a:chExt cx="4894370" cy="1631861"/>
              </a:xfrm>
            </p:grpSpPr>
            <p:pic>
              <p:nvPicPr>
                <p:cNvPr id="72" name="Picture 71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42174" y="4551399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grpSp>
              <p:nvGrpSpPr>
                <p:cNvPr id="73" name="Group 72"/>
                <p:cNvGrpSpPr/>
                <p:nvPr/>
              </p:nvGrpSpPr>
              <p:grpSpPr>
                <a:xfrm>
                  <a:off x="4067943" y="4009628"/>
                  <a:ext cx="4868601" cy="1631861"/>
                  <a:chOff x="4067944" y="1749360"/>
                  <a:chExt cx="4868601" cy="1631861"/>
                </a:xfrm>
              </p:grpSpPr>
              <p:grpSp>
                <p:nvGrpSpPr>
                  <p:cNvPr id="76" name="Group 75"/>
                  <p:cNvGrpSpPr/>
                  <p:nvPr/>
                </p:nvGrpSpPr>
                <p:grpSpPr>
                  <a:xfrm>
                    <a:off x="4067944" y="2621810"/>
                    <a:ext cx="4868601" cy="759411"/>
                    <a:chOff x="3401635" y="3001274"/>
                    <a:chExt cx="4868601" cy="759411"/>
                  </a:xfrm>
                </p:grpSpPr>
                <p:pic>
                  <p:nvPicPr>
                    <p:cNvPr id="118" name="Picture 117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024502" y="3001276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pic>
                  <p:nvPicPr>
                    <p:cNvPr id="119" name="Picture 118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401635" y="3001275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pic>
                  <p:nvPicPr>
                    <p:cNvPr id="120" name="Picture 119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6647369" y="3001274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  <p:grpSp>
                <p:nvGrpSpPr>
                  <p:cNvPr id="77" name="Group 76"/>
                  <p:cNvGrpSpPr/>
                  <p:nvPr/>
                </p:nvGrpSpPr>
                <p:grpSpPr>
                  <a:xfrm>
                    <a:off x="4496355" y="1790397"/>
                    <a:ext cx="524334" cy="990486"/>
                    <a:chOff x="4496355" y="1790397"/>
                    <a:chExt cx="524334" cy="990486"/>
                  </a:xfrm>
                </p:grpSpPr>
                <p:pic>
                  <p:nvPicPr>
                    <p:cNvPr id="115" name="Picture 114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499992" y="2262208"/>
                      <a:ext cx="517060" cy="51867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17" name="Picture 116" descr="C:\data\iseis\RadioTower.png"/>
                    <p:cNvPicPr>
                      <a:picLocks noChangeAspect="1"/>
                    </p:cNvPicPr>
                    <p:nvPr/>
                  </p:nvPicPr>
                  <p:blipFill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496355" y="1790397"/>
                      <a:ext cx="524334" cy="4718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  <p:grpSp>
                <p:nvGrpSpPr>
                  <p:cNvPr id="105" name="Group 104"/>
                  <p:cNvGrpSpPr/>
                  <p:nvPr/>
                </p:nvGrpSpPr>
                <p:grpSpPr>
                  <a:xfrm>
                    <a:off x="6122859" y="1749360"/>
                    <a:ext cx="524334" cy="990486"/>
                    <a:chOff x="4496355" y="1790397"/>
                    <a:chExt cx="524334" cy="990486"/>
                  </a:xfrm>
                </p:grpSpPr>
                <p:pic>
                  <p:nvPicPr>
                    <p:cNvPr id="109" name="Picture 108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499992" y="2262208"/>
                      <a:ext cx="517060" cy="51867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12" name="Picture 111" descr="C:\data\iseis\RadioTower.png"/>
                    <p:cNvPicPr>
                      <a:picLocks noChangeAspect="1"/>
                    </p:cNvPicPr>
                    <p:nvPr/>
                  </p:nvPicPr>
                  <p:blipFill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496355" y="1790397"/>
                      <a:ext cx="524334" cy="4718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  <p:grpSp>
                <p:nvGrpSpPr>
                  <p:cNvPr id="106" name="Group 105"/>
                  <p:cNvGrpSpPr/>
                  <p:nvPr/>
                </p:nvGrpSpPr>
                <p:grpSpPr>
                  <a:xfrm>
                    <a:off x="7756637" y="1771733"/>
                    <a:ext cx="524334" cy="990486"/>
                    <a:chOff x="4496355" y="1790397"/>
                    <a:chExt cx="524334" cy="990486"/>
                  </a:xfrm>
                </p:grpSpPr>
                <p:pic>
                  <p:nvPicPr>
                    <p:cNvPr id="107" name="Picture 106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499992" y="2262208"/>
                      <a:ext cx="517060" cy="51867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08" name="Picture 107" descr="C:\data\iseis\RadioTower.png"/>
                    <p:cNvPicPr>
                      <a:picLocks noChangeAspect="1"/>
                    </p:cNvPicPr>
                    <p:nvPr/>
                  </p:nvPicPr>
                  <p:blipFill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496355" y="1790397"/>
                      <a:ext cx="524334" cy="4718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</p:grpSp>
            <p:pic>
              <p:nvPicPr>
                <p:cNvPr id="74" name="Picture 73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59097" y="4546550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75" name="Picture 74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298503" y="4544751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pic>
            <p:nvPicPr>
              <p:cNvPr id="69" name="Picture 6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35062" y="4519935"/>
                <a:ext cx="435953" cy="435953"/>
              </a:xfrm>
              <a:prstGeom prst="rect">
                <a:avLst/>
              </a:prstGeom>
            </p:spPr>
          </p:pic>
          <p:pic>
            <p:nvPicPr>
              <p:cNvPr id="70" name="Picture 6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69372" y="4496058"/>
                <a:ext cx="435953" cy="435953"/>
              </a:xfrm>
              <a:prstGeom prst="rect">
                <a:avLst/>
              </a:prstGeom>
            </p:spPr>
          </p:pic>
          <p:pic>
            <p:nvPicPr>
              <p:cNvPr id="71" name="Picture 7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97992" y="4519935"/>
                <a:ext cx="435953" cy="435953"/>
              </a:xfrm>
              <a:prstGeom prst="rect">
                <a:avLst/>
              </a:prstGeom>
            </p:spPr>
          </p:pic>
        </p:grpSp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0829" y="4155282"/>
              <a:ext cx="397632" cy="350168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3696" y="4153643"/>
              <a:ext cx="397632" cy="350168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746143" y="769268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Group </a:t>
            </a:r>
            <a:r>
              <a:rPr lang="en-GB" sz="3333" b="1" dirty="0" err="1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WiFi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Picture 16" descr="C:\data\iseis\src\TDMA_REV_10\Mars Observer\Bitmaps\Win8SourceLinkIconMediu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81" y="3978659"/>
            <a:ext cx="817240" cy="73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61" y="3161517"/>
            <a:ext cx="640080" cy="737870"/>
          </a:xfrm>
          <a:prstGeom prst="rect">
            <a:avLst/>
          </a:prstGeom>
        </p:spPr>
      </p:pic>
      <p:pic>
        <p:nvPicPr>
          <p:cNvPr id="25" name="Picture 24" descr="C:\data\iseis\RadioTower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81" y="2353812"/>
            <a:ext cx="817240" cy="73537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179458" y="3117600"/>
            <a:ext cx="1008166" cy="190488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Truck</a:t>
            </a:r>
          </a:p>
        </p:txBody>
      </p:sp>
      <p:cxnSp>
        <p:nvCxnSpPr>
          <p:cNvPr id="10" name="Straight Arrow Connector 9"/>
          <p:cNvCxnSpPr>
            <a:stCxn id="25" idx="0"/>
            <a:endCxn id="99" idx="1"/>
          </p:cNvCxnSpPr>
          <p:nvPr/>
        </p:nvCxnSpPr>
        <p:spPr>
          <a:xfrm flipV="1">
            <a:off x="670201" y="1688682"/>
            <a:ext cx="3851922" cy="6651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/>
          <p:cNvCxnSpPr>
            <a:stCxn id="25" idx="0"/>
            <a:endCxn id="97" idx="1"/>
          </p:cNvCxnSpPr>
          <p:nvPr/>
        </p:nvCxnSpPr>
        <p:spPr>
          <a:xfrm flipV="1">
            <a:off x="670201" y="1647645"/>
            <a:ext cx="5478426" cy="7061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/>
          <p:cNvCxnSpPr>
            <a:stCxn id="25" idx="0"/>
            <a:endCxn id="95" idx="1"/>
          </p:cNvCxnSpPr>
          <p:nvPr/>
        </p:nvCxnSpPr>
        <p:spPr>
          <a:xfrm flipV="1">
            <a:off x="670201" y="1670018"/>
            <a:ext cx="7112204" cy="6837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>
            <a:endCxn id="50" idx="1"/>
          </p:cNvCxnSpPr>
          <p:nvPr/>
        </p:nvCxnSpPr>
        <p:spPr>
          <a:xfrm>
            <a:off x="1165129" y="2560975"/>
            <a:ext cx="6591507" cy="1706931"/>
          </a:xfrm>
          <a:prstGeom prst="straightConnector1">
            <a:avLst/>
          </a:prstGeom>
          <a:ln w="15875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1377835" y="2203364"/>
            <a:ext cx="25058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T1: Start on GPS Time</a:t>
            </a:r>
          </a:p>
          <a:p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T2: Poll Group PSS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042174" y="4009628"/>
            <a:ext cx="4894370" cy="1631861"/>
            <a:chOff x="4042174" y="4009628"/>
            <a:chExt cx="4894370" cy="1631861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7078" y="4155282"/>
              <a:ext cx="397632" cy="350168"/>
            </a:xfrm>
            <a:prstGeom prst="rect">
              <a:avLst/>
            </a:prstGeom>
          </p:spPr>
        </p:pic>
        <p:grpSp>
          <p:nvGrpSpPr>
            <p:cNvPr id="7" name="Group 6"/>
            <p:cNvGrpSpPr/>
            <p:nvPr/>
          </p:nvGrpSpPr>
          <p:grpSpPr>
            <a:xfrm>
              <a:off x="4042174" y="4009628"/>
              <a:ext cx="4894370" cy="1631861"/>
              <a:chOff x="4042174" y="4009628"/>
              <a:chExt cx="4894370" cy="1631861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4042174" y="4009628"/>
                <a:ext cx="4894370" cy="1631861"/>
                <a:chOff x="4042174" y="4009628"/>
                <a:chExt cx="4894370" cy="1631861"/>
              </a:xfrm>
            </p:grpSpPr>
            <p:pic>
              <p:nvPicPr>
                <p:cNvPr id="20" name="Picture 19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42174" y="4551399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grpSp>
              <p:nvGrpSpPr>
                <p:cNvPr id="44" name="Group 43"/>
                <p:cNvGrpSpPr/>
                <p:nvPr/>
              </p:nvGrpSpPr>
              <p:grpSpPr>
                <a:xfrm>
                  <a:off x="4067943" y="4009628"/>
                  <a:ext cx="4868601" cy="1631861"/>
                  <a:chOff x="4067944" y="1749360"/>
                  <a:chExt cx="4868601" cy="1631861"/>
                </a:xfrm>
              </p:grpSpPr>
              <p:grpSp>
                <p:nvGrpSpPr>
                  <p:cNvPr id="45" name="Group 44"/>
                  <p:cNvGrpSpPr/>
                  <p:nvPr/>
                </p:nvGrpSpPr>
                <p:grpSpPr>
                  <a:xfrm>
                    <a:off x="4067944" y="2621810"/>
                    <a:ext cx="4868601" cy="759411"/>
                    <a:chOff x="3401635" y="3001274"/>
                    <a:chExt cx="4868601" cy="759411"/>
                  </a:xfrm>
                </p:grpSpPr>
                <p:pic>
                  <p:nvPicPr>
                    <p:cNvPr id="55" name="Picture 54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024502" y="3001276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pic>
                  <p:nvPicPr>
                    <p:cNvPr id="56" name="Picture 55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401635" y="3001275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pic>
                  <p:nvPicPr>
                    <p:cNvPr id="57" name="Picture 56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6647369" y="3001274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  <p:grpSp>
                <p:nvGrpSpPr>
                  <p:cNvPr id="46" name="Group 45"/>
                  <p:cNvGrpSpPr/>
                  <p:nvPr/>
                </p:nvGrpSpPr>
                <p:grpSpPr>
                  <a:xfrm>
                    <a:off x="4496355" y="1790397"/>
                    <a:ext cx="524334" cy="990486"/>
                    <a:chOff x="4496355" y="1790397"/>
                    <a:chExt cx="524334" cy="990486"/>
                  </a:xfrm>
                </p:grpSpPr>
                <p:pic>
                  <p:nvPicPr>
                    <p:cNvPr id="53" name="Picture 52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499992" y="2262208"/>
                      <a:ext cx="517060" cy="51867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54" name="Picture 53" descr="C:\data\iseis\RadioTower.png"/>
                    <p:cNvPicPr>
                      <a:picLocks noChangeAspect="1"/>
                    </p:cNvPicPr>
                    <p:nvPr/>
                  </p:nvPicPr>
                  <p:blipFill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496355" y="1790397"/>
                      <a:ext cx="524334" cy="4718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  <p:grpSp>
                <p:nvGrpSpPr>
                  <p:cNvPr id="47" name="Group 46"/>
                  <p:cNvGrpSpPr/>
                  <p:nvPr/>
                </p:nvGrpSpPr>
                <p:grpSpPr>
                  <a:xfrm>
                    <a:off x="6122859" y="1749360"/>
                    <a:ext cx="524334" cy="990486"/>
                    <a:chOff x="4496355" y="1790397"/>
                    <a:chExt cx="524334" cy="990486"/>
                  </a:xfrm>
                </p:grpSpPr>
                <p:pic>
                  <p:nvPicPr>
                    <p:cNvPr id="51" name="Picture 50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499992" y="2262208"/>
                      <a:ext cx="517060" cy="51867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52" name="Picture 51" descr="C:\data\iseis\RadioTower.png"/>
                    <p:cNvPicPr>
                      <a:picLocks noChangeAspect="1"/>
                    </p:cNvPicPr>
                    <p:nvPr/>
                  </p:nvPicPr>
                  <p:blipFill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496355" y="1790397"/>
                      <a:ext cx="524334" cy="4718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  <p:grpSp>
                <p:nvGrpSpPr>
                  <p:cNvPr id="48" name="Group 47"/>
                  <p:cNvGrpSpPr/>
                  <p:nvPr/>
                </p:nvGrpSpPr>
                <p:grpSpPr>
                  <a:xfrm>
                    <a:off x="7756637" y="1771733"/>
                    <a:ext cx="524334" cy="990486"/>
                    <a:chOff x="4496355" y="1790397"/>
                    <a:chExt cx="524334" cy="990486"/>
                  </a:xfrm>
                </p:grpSpPr>
                <p:pic>
                  <p:nvPicPr>
                    <p:cNvPr id="49" name="Picture 48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499992" y="2262208"/>
                      <a:ext cx="517060" cy="51867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50" name="Picture 49" descr="C:\data\iseis\RadioTower.png"/>
                    <p:cNvPicPr>
                      <a:picLocks noChangeAspect="1"/>
                    </p:cNvPicPr>
                    <p:nvPr/>
                  </p:nvPicPr>
                  <p:blipFill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496355" y="1790397"/>
                      <a:ext cx="524334" cy="4718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</p:grpSp>
            <p:pic>
              <p:nvPicPr>
                <p:cNvPr id="58" name="Picture 57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59097" y="4546550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59" name="Picture 58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298503" y="4544751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pic>
            <p:nvPicPr>
              <p:cNvPr id="78" name="Picture 7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35062" y="4519935"/>
                <a:ext cx="435953" cy="435953"/>
              </a:xfrm>
              <a:prstGeom prst="rect">
                <a:avLst/>
              </a:prstGeom>
            </p:spPr>
          </p:pic>
          <p:pic>
            <p:nvPicPr>
              <p:cNvPr id="79" name="Picture 7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69372" y="4496058"/>
                <a:ext cx="435953" cy="435953"/>
              </a:xfrm>
              <a:prstGeom prst="rect">
                <a:avLst/>
              </a:prstGeom>
            </p:spPr>
          </p:pic>
          <p:pic>
            <p:nvPicPr>
              <p:cNvPr id="80" name="Picture 7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97992" y="4519935"/>
                <a:ext cx="435953" cy="435953"/>
              </a:xfrm>
              <a:prstGeom prst="rect">
                <a:avLst/>
              </a:prstGeom>
            </p:spPr>
          </p:pic>
        </p:grpSp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0829" y="4155282"/>
              <a:ext cx="397632" cy="350168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3696" y="4153643"/>
              <a:ext cx="397632" cy="350168"/>
            </a:xfrm>
            <a:prstGeom prst="rect">
              <a:avLst/>
            </a:prstGeom>
          </p:spPr>
        </p:pic>
      </p:grpSp>
      <p:cxnSp>
        <p:nvCxnSpPr>
          <p:cNvPr id="4" name="Straight Arrow Connector 3"/>
          <p:cNvCxnSpPr>
            <a:stCxn id="64" idx="3"/>
            <a:endCxn id="66" idx="1"/>
          </p:cNvCxnSpPr>
          <p:nvPr/>
        </p:nvCxnSpPr>
        <p:spPr>
          <a:xfrm>
            <a:off x="5450479" y="1834409"/>
            <a:ext cx="1226119" cy="0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/>
          <p:cNvCxnSpPr>
            <a:stCxn id="66" idx="3"/>
            <a:endCxn id="67" idx="1"/>
          </p:cNvCxnSpPr>
          <p:nvPr/>
        </p:nvCxnSpPr>
        <p:spPr>
          <a:xfrm flipV="1">
            <a:off x="7074230" y="1832770"/>
            <a:ext cx="1225235" cy="1639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/>
          <p:cNvCxnSpPr>
            <a:stCxn id="64" idx="0"/>
            <a:endCxn id="67" idx="0"/>
          </p:cNvCxnSpPr>
          <p:nvPr/>
        </p:nvCxnSpPr>
        <p:spPr>
          <a:xfrm flipV="1">
            <a:off x="5251663" y="1657686"/>
            <a:ext cx="3246618" cy="1639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6369565" y="1202440"/>
            <a:ext cx="17555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9900"/>
                </a:solidFill>
              </a:rPr>
              <a:t>Start on GPS Time</a:t>
            </a:r>
          </a:p>
        </p:txBody>
      </p:sp>
      <p:cxnSp>
        <p:nvCxnSpPr>
          <p:cNvPr id="124" name="Straight Arrow Connector 123"/>
          <p:cNvCxnSpPr>
            <a:stCxn id="60" idx="3"/>
            <a:endCxn id="61" idx="1"/>
          </p:cNvCxnSpPr>
          <p:nvPr/>
        </p:nvCxnSpPr>
        <p:spPr>
          <a:xfrm flipV="1">
            <a:off x="7048461" y="4328727"/>
            <a:ext cx="1225235" cy="1639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6971798" y="3787860"/>
            <a:ext cx="9236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9900"/>
                </a:solidFill>
              </a:rPr>
              <a:t>Poll PSS</a:t>
            </a:r>
          </a:p>
        </p:txBody>
      </p:sp>
      <p:cxnSp>
        <p:nvCxnSpPr>
          <p:cNvPr id="126" name="Straight Arrow Connector 125"/>
          <p:cNvCxnSpPr>
            <a:stCxn id="26" idx="2"/>
            <a:endCxn id="61" idx="2"/>
          </p:cNvCxnSpPr>
          <p:nvPr/>
        </p:nvCxnSpPr>
        <p:spPr>
          <a:xfrm flipV="1">
            <a:off x="5225894" y="4503811"/>
            <a:ext cx="3246618" cy="1639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8775020"/>
      </p:ext>
    </p:extLst>
  </p:cSld>
  <p:clrMapOvr>
    <a:masterClrMapping/>
  </p:clrMapOvr>
  <p:transition spd="med" advTm="3000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62"/>
          <p:cNvGrpSpPr/>
          <p:nvPr/>
        </p:nvGrpSpPr>
        <p:grpSpPr>
          <a:xfrm>
            <a:off x="4067943" y="1513671"/>
            <a:ext cx="4894370" cy="1631861"/>
            <a:chOff x="4042174" y="4009628"/>
            <a:chExt cx="4894370" cy="1631861"/>
          </a:xfrm>
        </p:grpSpPr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7078" y="4155282"/>
              <a:ext cx="397632" cy="350168"/>
            </a:xfrm>
            <a:prstGeom prst="rect">
              <a:avLst/>
            </a:prstGeom>
          </p:spPr>
        </p:pic>
        <p:grpSp>
          <p:nvGrpSpPr>
            <p:cNvPr id="65" name="Group 64"/>
            <p:cNvGrpSpPr/>
            <p:nvPr/>
          </p:nvGrpSpPr>
          <p:grpSpPr>
            <a:xfrm>
              <a:off x="4042174" y="4009628"/>
              <a:ext cx="4894370" cy="1631861"/>
              <a:chOff x="4042174" y="4009628"/>
              <a:chExt cx="4894370" cy="1631861"/>
            </a:xfrm>
          </p:grpSpPr>
          <p:grpSp>
            <p:nvGrpSpPr>
              <p:cNvPr id="68" name="Group 67"/>
              <p:cNvGrpSpPr/>
              <p:nvPr/>
            </p:nvGrpSpPr>
            <p:grpSpPr>
              <a:xfrm>
                <a:off x="4042174" y="4009628"/>
                <a:ext cx="4894370" cy="1631861"/>
                <a:chOff x="4042174" y="4009628"/>
                <a:chExt cx="4894370" cy="1631861"/>
              </a:xfrm>
            </p:grpSpPr>
            <p:pic>
              <p:nvPicPr>
                <p:cNvPr id="72" name="Picture 71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42174" y="4551399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grpSp>
              <p:nvGrpSpPr>
                <p:cNvPr id="73" name="Group 72"/>
                <p:cNvGrpSpPr/>
                <p:nvPr/>
              </p:nvGrpSpPr>
              <p:grpSpPr>
                <a:xfrm>
                  <a:off x="4067943" y="4009628"/>
                  <a:ext cx="4868601" cy="1631861"/>
                  <a:chOff x="4067944" y="1749360"/>
                  <a:chExt cx="4868601" cy="1631861"/>
                </a:xfrm>
              </p:grpSpPr>
              <p:grpSp>
                <p:nvGrpSpPr>
                  <p:cNvPr id="76" name="Group 75"/>
                  <p:cNvGrpSpPr/>
                  <p:nvPr/>
                </p:nvGrpSpPr>
                <p:grpSpPr>
                  <a:xfrm>
                    <a:off x="4067944" y="2621810"/>
                    <a:ext cx="4868601" cy="759411"/>
                    <a:chOff x="3401635" y="3001274"/>
                    <a:chExt cx="4868601" cy="759411"/>
                  </a:xfrm>
                </p:grpSpPr>
                <p:pic>
                  <p:nvPicPr>
                    <p:cNvPr id="118" name="Picture 117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024502" y="3001276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pic>
                  <p:nvPicPr>
                    <p:cNvPr id="119" name="Picture 118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401635" y="3001275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pic>
                  <p:nvPicPr>
                    <p:cNvPr id="120" name="Picture 119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6647369" y="3001274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  <p:grpSp>
                <p:nvGrpSpPr>
                  <p:cNvPr id="77" name="Group 76"/>
                  <p:cNvGrpSpPr/>
                  <p:nvPr/>
                </p:nvGrpSpPr>
                <p:grpSpPr>
                  <a:xfrm>
                    <a:off x="4496355" y="1790397"/>
                    <a:ext cx="524334" cy="990486"/>
                    <a:chOff x="4496355" y="1790397"/>
                    <a:chExt cx="524334" cy="990486"/>
                  </a:xfrm>
                </p:grpSpPr>
                <p:pic>
                  <p:nvPicPr>
                    <p:cNvPr id="115" name="Picture 114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499992" y="2262208"/>
                      <a:ext cx="517060" cy="51867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17" name="Picture 116" descr="C:\data\iseis\RadioTower.png"/>
                    <p:cNvPicPr>
                      <a:picLocks noChangeAspect="1"/>
                    </p:cNvPicPr>
                    <p:nvPr/>
                  </p:nvPicPr>
                  <p:blipFill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496355" y="1790397"/>
                      <a:ext cx="524334" cy="4718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  <p:grpSp>
                <p:nvGrpSpPr>
                  <p:cNvPr id="105" name="Group 104"/>
                  <p:cNvGrpSpPr/>
                  <p:nvPr/>
                </p:nvGrpSpPr>
                <p:grpSpPr>
                  <a:xfrm>
                    <a:off x="6122859" y="1749360"/>
                    <a:ext cx="524334" cy="990486"/>
                    <a:chOff x="4496355" y="1790397"/>
                    <a:chExt cx="524334" cy="990486"/>
                  </a:xfrm>
                </p:grpSpPr>
                <p:pic>
                  <p:nvPicPr>
                    <p:cNvPr id="109" name="Picture 108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499992" y="2262208"/>
                      <a:ext cx="517060" cy="51867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12" name="Picture 111" descr="C:\data\iseis\RadioTower.png"/>
                    <p:cNvPicPr>
                      <a:picLocks noChangeAspect="1"/>
                    </p:cNvPicPr>
                    <p:nvPr/>
                  </p:nvPicPr>
                  <p:blipFill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496355" y="1790397"/>
                      <a:ext cx="524334" cy="4718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  <p:grpSp>
                <p:nvGrpSpPr>
                  <p:cNvPr id="106" name="Group 105"/>
                  <p:cNvGrpSpPr/>
                  <p:nvPr/>
                </p:nvGrpSpPr>
                <p:grpSpPr>
                  <a:xfrm>
                    <a:off x="7756637" y="1771733"/>
                    <a:ext cx="524334" cy="990486"/>
                    <a:chOff x="4496355" y="1790397"/>
                    <a:chExt cx="524334" cy="990486"/>
                  </a:xfrm>
                </p:grpSpPr>
                <p:pic>
                  <p:nvPicPr>
                    <p:cNvPr id="107" name="Picture 106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499992" y="2262208"/>
                      <a:ext cx="517060" cy="51867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08" name="Picture 107" descr="C:\data\iseis\RadioTower.png"/>
                    <p:cNvPicPr>
                      <a:picLocks noChangeAspect="1"/>
                    </p:cNvPicPr>
                    <p:nvPr/>
                  </p:nvPicPr>
                  <p:blipFill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496355" y="1790397"/>
                      <a:ext cx="524334" cy="4718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</p:grpSp>
            <p:pic>
              <p:nvPicPr>
                <p:cNvPr id="74" name="Picture 73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59097" y="4546550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75" name="Picture 74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298503" y="4544751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pic>
            <p:nvPicPr>
              <p:cNvPr id="69" name="Picture 6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35062" y="4519935"/>
                <a:ext cx="435953" cy="435953"/>
              </a:xfrm>
              <a:prstGeom prst="rect">
                <a:avLst/>
              </a:prstGeom>
            </p:spPr>
          </p:pic>
          <p:pic>
            <p:nvPicPr>
              <p:cNvPr id="70" name="Picture 6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69372" y="4496058"/>
                <a:ext cx="435953" cy="435953"/>
              </a:xfrm>
              <a:prstGeom prst="rect">
                <a:avLst/>
              </a:prstGeom>
            </p:spPr>
          </p:pic>
          <p:pic>
            <p:nvPicPr>
              <p:cNvPr id="71" name="Picture 7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97992" y="4519935"/>
                <a:ext cx="435953" cy="435953"/>
              </a:xfrm>
              <a:prstGeom prst="rect">
                <a:avLst/>
              </a:prstGeom>
            </p:spPr>
          </p:pic>
        </p:grpSp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0829" y="4155282"/>
              <a:ext cx="397632" cy="350168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3696" y="4153643"/>
              <a:ext cx="397632" cy="350168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762000" y="762000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Multiple Encoders / Frequencies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Picture 16" descr="C:\data\iseis\src\TDMA_REV_10\Mars Observer\Bitmaps\Win8SourceLinkIconMediu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528" y="3962499"/>
            <a:ext cx="817240" cy="73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61" y="3161517"/>
            <a:ext cx="640080" cy="737870"/>
          </a:xfrm>
          <a:prstGeom prst="rect">
            <a:avLst/>
          </a:prstGeom>
        </p:spPr>
      </p:pic>
      <p:pic>
        <p:nvPicPr>
          <p:cNvPr id="25" name="Picture 24" descr="C:\data\iseis\RadioTower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81" y="2353812"/>
            <a:ext cx="817240" cy="73537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179458" y="3117600"/>
            <a:ext cx="1800254" cy="190488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Truck</a:t>
            </a:r>
          </a:p>
        </p:txBody>
      </p:sp>
      <p:cxnSp>
        <p:nvCxnSpPr>
          <p:cNvPr id="10" name="Straight Arrow Connector 9"/>
          <p:cNvCxnSpPr>
            <a:stCxn id="25" idx="0"/>
          </p:cNvCxnSpPr>
          <p:nvPr/>
        </p:nvCxnSpPr>
        <p:spPr>
          <a:xfrm flipV="1">
            <a:off x="670201" y="1688682"/>
            <a:ext cx="3851922" cy="6651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/>
          <p:cNvCxnSpPr>
            <a:stCxn id="25" idx="0"/>
          </p:cNvCxnSpPr>
          <p:nvPr/>
        </p:nvCxnSpPr>
        <p:spPr>
          <a:xfrm flipV="1">
            <a:off x="670201" y="1647645"/>
            <a:ext cx="5478426" cy="7061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/>
          <p:cNvCxnSpPr>
            <a:stCxn id="25" idx="0"/>
          </p:cNvCxnSpPr>
          <p:nvPr/>
        </p:nvCxnSpPr>
        <p:spPr>
          <a:xfrm flipV="1">
            <a:off x="670201" y="1670018"/>
            <a:ext cx="7112204" cy="6837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1884830" y="2149386"/>
            <a:ext cx="2505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T1: Start on GPS Time</a:t>
            </a:r>
          </a:p>
        </p:txBody>
      </p:sp>
      <p:cxnSp>
        <p:nvCxnSpPr>
          <p:cNvPr id="111" name="Straight Arrow Connector 110"/>
          <p:cNvCxnSpPr>
            <a:stCxn id="82" idx="3"/>
            <a:endCxn id="50" idx="1"/>
          </p:cNvCxnSpPr>
          <p:nvPr/>
        </p:nvCxnSpPr>
        <p:spPr>
          <a:xfrm>
            <a:off x="1940670" y="2721500"/>
            <a:ext cx="5815966" cy="1546406"/>
          </a:xfrm>
          <a:prstGeom prst="straightConnector1">
            <a:avLst/>
          </a:prstGeom>
          <a:ln w="15875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1888087" y="2425096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T1: Poll Group PSS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042174" y="4009628"/>
            <a:ext cx="4894370" cy="1631861"/>
            <a:chOff x="4042174" y="4009628"/>
            <a:chExt cx="4894370" cy="1631861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7078" y="4155282"/>
              <a:ext cx="397632" cy="350168"/>
            </a:xfrm>
            <a:prstGeom prst="rect">
              <a:avLst/>
            </a:prstGeom>
          </p:spPr>
        </p:pic>
        <p:grpSp>
          <p:nvGrpSpPr>
            <p:cNvPr id="7" name="Group 6"/>
            <p:cNvGrpSpPr/>
            <p:nvPr/>
          </p:nvGrpSpPr>
          <p:grpSpPr>
            <a:xfrm>
              <a:off x="4042174" y="4009628"/>
              <a:ext cx="4894370" cy="1631861"/>
              <a:chOff x="4042174" y="4009628"/>
              <a:chExt cx="4894370" cy="1631861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4042174" y="4009628"/>
                <a:ext cx="4894370" cy="1631861"/>
                <a:chOff x="4042174" y="4009628"/>
                <a:chExt cx="4894370" cy="1631861"/>
              </a:xfrm>
            </p:grpSpPr>
            <p:pic>
              <p:nvPicPr>
                <p:cNvPr id="20" name="Picture 19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42174" y="4551399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grpSp>
              <p:nvGrpSpPr>
                <p:cNvPr id="44" name="Group 43"/>
                <p:cNvGrpSpPr/>
                <p:nvPr/>
              </p:nvGrpSpPr>
              <p:grpSpPr>
                <a:xfrm>
                  <a:off x="4067943" y="4009628"/>
                  <a:ext cx="4868601" cy="1631861"/>
                  <a:chOff x="4067944" y="1749360"/>
                  <a:chExt cx="4868601" cy="1631861"/>
                </a:xfrm>
              </p:grpSpPr>
              <p:grpSp>
                <p:nvGrpSpPr>
                  <p:cNvPr id="45" name="Group 44"/>
                  <p:cNvGrpSpPr/>
                  <p:nvPr/>
                </p:nvGrpSpPr>
                <p:grpSpPr>
                  <a:xfrm>
                    <a:off x="4067944" y="2621810"/>
                    <a:ext cx="4868601" cy="759411"/>
                    <a:chOff x="3401635" y="3001274"/>
                    <a:chExt cx="4868601" cy="759411"/>
                  </a:xfrm>
                </p:grpSpPr>
                <p:pic>
                  <p:nvPicPr>
                    <p:cNvPr id="55" name="Picture 54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024502" y="3001276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pic>
                  <p:nvPicPr>
                    <p:cNvPr id="56" name="Picture 55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401635" y="3001275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pic>
                  <p:nvPicPr>
                    <p:cNvPr id="57" name="Picture 56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6647369" y="3001274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  <p:grpSp>
                <p:nvGrpSpPr>
                  <p:cNvPr id="46" name="Group 45"/>
                  <p:cNvGrpSpPr/>
                  <p:nvPr/>
                </p:nvGrpSpPr>
                <p:grpSpPr>
                  <a:xfrm>
                    <a:off x="4496355" y="1790397"/>
                    <a:ext cx="524334" cy="990486"/>
                    <a:chOff x="4496355" y="1790397"/>
                    <a:chExt cx="524334" cy="990486"/>
                  </a:xfrm>
                </p:grpSpPr>
                <p:pic>
                  <p:nvPicPr>
                    <p:cNvPr id="53" name="Picture 52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499992" y="2262208"/>
                      <a:ext cx="517060" cy="51867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54" name="Picture 53" descr="C:\data\iseis\RadioTower.png"/>
                    <p:cNvPicPr>
                      <a:picLocks noChangeAspect="1"/>
                    </p:cNvPicPr>
                    <p:nvPr/>
                  </p:nvPicPr>
                  <p:blipFill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496355" y="1790397"/>
                      <a:ext cx="524334" cy="4718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  <p:grpSp>
                <p:nvGrpSpPr>
                  <p:cNvPr id="47" name="Group 46"/>
                  <p:cNvGrpSpPr/>
                  <p:nvPr/>
                </p:nvGrpSpPr>
                <p:grpSpPr>
                  <a:xfrm>
                    <a:off x="6122859" y="1749360"/>
                    <a:ext cx="524334" cy="990486"/>
                    <a:chOff x="4496355" y="1790397"/>
                    <a:chExt cx="524334" cy="990486"/>
                  </a:xfrm>
                </p:grpSpPr>
                <p:pic>
                  <p:nvPicPr>
                    <p:cNvPr id="51" name="Picture 50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499992" y="2262208"/>
                      <a:ext cx="517060" cy="51867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52" name="Picture 51" descr="C:\data\iseis\RadioTower.png"/>
                    <p:cNvPicPr>
                      <a:picLocks noChangeAspect="1"/>
                    </p:cNvPicPr>
                    <p:nvPr/>
                  </p:nvPicPr>
                  <p:blipFill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496355" y="1790397"/>
                      <a:ext cx="524334" cy="4718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  <p:grpSp>
                <p:nvGrpSpPr>
                  <p:cNvPr id="48" name="Group 47"/>
                  <p:cNvGrpSpPr/>
                  <p:nvPr/>
                </p:nvGrpSpPr>
                <p:grpSpPr>
                  <a:xfrm>
                    <a:off x="7756637" y="1771733"/>
                    <a:ext cx="524334" cy="990486"/>
                    <a:chOff x="4496355" y="1790397"/>
                    <a:chExt cx="524334" cy="990486"/>
                  </a:xfrm>
                </p:grpSpPr>
                <p:pic>
                  <p:nvPicPr>
                    <p:cNvPr id="49" name="Picture 48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499992" y="2262208"/>
                      <a:ext cx="517060" cy="51867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50" name="Picture 49" descr="C:\data\iseis\RadioTower.png"/>
                    <p:cNvPicPr>
                      <a:picLocks noChangeAspect="1"/>
                    </p:cNvPicPr>
                    <p:nvPr/>
                  </p:nvPicPr>
                  <p:blipFill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496355" y="1790397"/>
                      <a:ext cx="524334" cy="4718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</p:grpSp>
            <p:pic>
              <p:nvPicPr>
                <p:cNvPr id="58" name="Picture 57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59097" y="4546550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59" name="Picture 58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298503" y="4544751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pic>
            <p:nvPicPr>
              <p:cNvPr id="78" name="Picture 7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35062" y="4519935"/>
                <a:ext cx="435953" cy="435953"/>
              </a:xfrm>
              <a:prstGeom prst="rect">
                <a:avLst/>
              </a:prstGeom>
            </p:spPr>
          </p:pic>
          <p:pic>
            <p:nvPicPr>
              <p:cNvPr id="79" name="Picture 7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69372" y="4496058"/>
                <a:ext cx="435953" cy="435953"/>
              </a:xfrm>
              <a:prstGeom prst="rect">
                <a:avLst/>
              </a:prstGeom>
            </p:spPr>
          </p:pic>
          <p:pic>
            <p:nvPicPr>
              <p:cNvPr id="80" name="Picture 7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97992" y="4519935"/>
                <a:ext cx="435953" cy="435953"/>
              </a:xfrm>
              <a:prstGeom prst="rect">
                <a:avLst/>
              </a:prstGeom>
            </p:spPr>
          </p:pic>
        </p:grpSp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0829" y="4155282"/>
              <a:ext cx="397632" cy="350168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3696" y="4153643"/>
              <a:ext cx="397632" cy="350168"/>
            </a:xfrm>
            <a:prstGeom prst="rect">
              <a:avLst/>
            </a:prstGeom>
          </p:spPr>
        </p:pic>
      </p:grpSp>
      <p:cxnSp>
        <p:nvCxnSpPr>
          <p:cNvPr id="4" name="Straight Arrow Connector 3"/>
          <p:cNvCxnSpPr>
            <a:stCxn id="64" idx="3"/>
            <a:endCxn id="66" idx="1"/>
          </p:cNvCxnSpPr>
          <p:nvPr/>
        </p:nvCxnSpPr>
        <p:spPr>
          <a:xfrm>
            <a:off x="5450479" y="1834409"/>
            <a:ext cx="1226119" cy="0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/>
          <p:cNvCxnSpPr>
            <a:stCxn id="66" idx="3"/>
            <a:endCxn id="67" idx="1"/>
          </p:cNvCxnSpPr>
          <p:nvPr/>
        </p:nvCxnSpPr>
        <p:spPr>
          <a:xfrm flipV="1">
            <a:off x="7074230" y="1832770"/>
            <a:ext cx="1225235" cy="1639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/>
          <p:cNvCxnSpPr>
            <a:stCxn id="64" idx="0"/>
            <a:endCxn id="67" idx="0"/>
          </p:cNvCxnSpPr>
          <p:nvPr/>
        </p:nvCxnSpPr>
        <p:spPr>
          <a:xfrm flipV="1">
            <a:off x="5251663" y="1657686"/>
            <a:ext cx="3246618" cy="1639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6369565" y="1258761"/>
            <a:ext cx="18052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9900"/>
                </a:solidFill>
              </a:rPr>
              <a:t>Start on GPS Time</a:t>
            </a:r>
          </a:p>
        </p:txBody>
      </p:sp>
      <p:cxnSp>
        <p:nvCxnSpPr>
          <p:cNvPr id="124" name="Straight Arrow Connector 123"/>
          <p:cNvCxnSpPr>
            <a:stCxn id="60" idx="3"/>
            <a:endCxn id="61" idx="1"/>
          </p:cNvCxnSpPr>
          <p:nvPr/>
        </p:nvCxnSpPr>
        <p:spPr>
          <a:xfrm flipV="1">
            <a:off x="7048461" y="4328727"/>
            <a:ext cx="1225235" cy="1639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6971798" y="3787860"/>
            <a:ext cx="9236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9900"/>
                </a:solidFill>
              </a:rPr>
              <a:t>Poll PSS</a:t>
            </a:r>
          </a:p>
        </p:txBody>
      </p:sp>
      <p:cxnSp>
        <p:nvCxnSpPr>
          <p:cNvPr id="126" name="Straight Arrow Connector 125"/>
          <p:cNvCxnSpPr>
            <a:stCxn id="26" idx="2"/>
            <a:endCxn id="61" idx="2"/>
          </p:cNvCxnSpPr>
          <p:nvPr/>
        </p:nvCxnSpPr>
        <p:spPr>
          <a:xfrm flipV="1">
            <a:off x="5225894" y="4503811"/>
            <a:ext cx="3246618" cy="1639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" name="Picture 8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010" y="3161517"/>
            <a:ext cx="640080" cy="737870"/>
          </a:xfrm>
          <a:prstGeom prst="rect">
            <a:avLst/>
          </a:prstGeom>
        </p:spPr>
      </p:pic>
      <p:pic>
        <p:nvPicPr>
          <p:cNvPr id="82" name="Picture 81" descr="C:\data\iseis\RadioTower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430" y="2353812"/>
            <a:ext cx="817240" cy="7353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4206256"/>
      </p:ext>
    </p:extLst>
  </p:cSld>
  <p:clrMapOvr>
    <a:masterClrMapping/>
  </p:clrMapOvr>
  <p:transition spd="med" advTm="3000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Box 87"/>
          <p:cNvSpPr txBox="1"/>
          <p:nvPr/>
        </p:nvSpPr>
        <p:spPr>
          <a:xfrm>
            <a:off x="6126495" y="3590962"/>
            <a:ext cx="20729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9900"/>
                </a:solidFill>
              </a:rPr>
              <a:t>T0: Start on GPS Time</a:t>
            </a:r>
          </a:p>
          <a:p>
            <a:r>
              <a:rPr lang="en-US" sz="1400" b="1" dirty="0">
                <a:solidFill>
                  <a:srgbClr val="FF9900"/>
                </a:solidFill>
              </a:rPr>
              <a:t>T1: Poll PSS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4067943" y="1585679"/>
            <a:ext cx="4894370" cy="1631861"/>
            <a:chOff x="4042174" y="4009628"/>
            <a:chExt cx="4894370" cy="1631861"/>
          </a:xfrm>
        </p:grpSpPr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7078" y="4155282"/>
              <a:ext cx="397632" cy="350168"/>
            </a:xfrm>
            <a:prstGeom prst="rect">
              <a:avLst/>
            </a:prstGeom>
          </p:spPr>
        </p:pic>
        <p:grpSp>
          <p:nvGrpSpPr>
            <p:cNvPr id="65" name="Group 64"/>
            <p:cNvGrpSpPr/>
            <p:nvPr/>
          </p:nvGrpSpPr>
          <p:grpSpPr>
            <a:xfrm>
              <a:off x="4042174" y="4009628"/>
              <a:ext cx="4894370" cy="1631861"/>
              <a:chOff x="4042174" y="4009628"/>
              <a:chExt cx="4894370" cy="1631861"/>
            </a:xfrm>
          </p:grpSpPr>
          <p:grpSp>
            <p:nvGrpSpPr>
              <p:cNvPr id="68" name="Group 67"/>
              <p:cNvGrpSpPr/>
              <p:nvPr/>
            </p:nvGrpSpPr>
            <p:grpSpPr>
              <a:xfrm>
                <a:off x="4042174" y="4009628"/>
                <a:ext cx="4894370" cy="1631861"/>
                <a:chOff x="4042174" y="4009628"/>
                <a:chExt cx="4894370" cy="1631861"/>
              </a:xfrm>
            </p:grpSpPr>
            <p:pic>
              <p:nvPicPr>
                <p:cNvPr id="72" name="Picture 71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42174" y="4551399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grpSp>
              <p:nvGrpSpPr>
                <p:cNvPr id="73" name="Group 72"/>
                <p:cNvGrpSpPr/>
                <p:nvPr/>
              </p:nvGrpSpPr>
              <p:grpSpPr>
                <a:xfrm>
                  <a:off x="4067943" y="4009628"/>
                  <a:ext cx="4868601" cy="1631861"/>
                  <a:chOff x="4067944" y="1749360"/>
                  <a:chExt cx="4868601" cy="1631861"/>
                </a:xfrm>
              </p:grpSpPr>
              <p:grpSp>
                <p:nvGrpSpPr>
                  <p:cNvPr id="76" name="Group 75"/>
                  <p:cNvGrpSpPr/>
                  <p:nvPr/>
                </p:nvGrpSpPr>
                <p:grpSpPr>
                  <a:xfrm>
                    <a:off x="4067944" y="2621810"/>
                    <a:ext cx="4868601" cy="759411"/>
                    <a:chOff x="3401635" y="3001274"/>
                    <a:chExt cx="4868601" cy="759411"/>
                  </a:xfrm>
                </p:grpSpPr>
                <p:pic>
                  <p:nvPicPr>
                    <p:cNvPr id="118" name="Picture 117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024502" y="3001276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pic>
                  <p:nvPicPr>
                    <p:cNvPr id="119" name="Picture 118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401635" y="3001275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pic>
                  <p:nvPicPr>
                    <p:cNvPr id="120" name="Picture 119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6647369" y="3001274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  <p:grpSp>
                <p:nvGrpSpPr>
                  <p:cNvPr id="77" name="Group 76"/>
                  <p:cNvGrpSpPr/>
                  <p:nvPr/>
                </p:nvGrpSpPr>
                <p:grpSpPr>
                  <a:xfrm>
                    <a:off x="4496355" y="1790397"/>
                    <a:ext cx="524334" cy="990486"/>
                    <a:chOff x="4496355" y="1790397"/>
                    <a:chExt cx="524334" cy="990486"/>
                  </a:xfrm>
                </p:grpSpPr>
                <p:pic>
                  <p:nvPicPr>
                    <p:cNvPr id="115" name="Picture 114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499992" y="2262208"/>
                      <a:ext cx="517060" cy="51867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17" name="Picture 116" descr="C:\data\iseis\RadioTower.png"/>
                    <p:cNvPicPr>
                      <a:picLocks noChangeAspect="1"/>
                    </p:cNvPicPr>
                    <p:nvPr/>
                  </p:nvPicPr>
                  <p:blipFill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496355" y="1790397"/>
                      <a:ext cx="524334" cy="4718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  <p:grpSp>
                <p:nvGrpSpPr>
                  <p:cNvPr id="105" name="Group 104"/>
                  <p:cNvGrpSpPr/>
                  <p:nvPr/>
                </p:nvGrpSpPr>
                <p:grpSpPr>
                  <a:xfrm>
                    <a:off x="6122859" y="1749360"/>
                    <a:ext cx="524334" cy="990486"/>
                    <a:chOff x="4496355" y="1790397"/>
                    <a:chExt cx="524334" cy="990486"/>
                  </a:xfrm>
                </p:grpSpPr>
                <p:pic>
                  <p:nvPicPr>
                    <p:cNvPr id="109" name="Picture 108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499992" y="2262208"/>
                      <a:ext cx="517060" cy="51867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12" name="Picture 111" descr="C:\data\iseis\RadioTower.png"/>
                    <p:cNvPicPr>
                      <a:picLocks noChangeAspect="1"/>
                    </p:cNvPicPr>
                    <p:nvPr/>
                  </p:nvPicPr>
                  <p:blipFill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496355" y="1790397"/>
                      <a:ext cx="524334" cy="4718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  <p:grpSp>
                <p:nvGrpSpPr>
                  <p:cNvPr id="106" name="Group 105"/>
                  <p:cNvGrpSpPr/>
                  <p:nvPr/>
                </p:nvGrpSpPr>
                <p:grpSpPr>
                  <a:xfrm>
                    <a:off x="7756637" y="1771733"/>
                    <a:ext cx="524334" cy="990486"/>
                    <a:chOff x="4496355" y="1790397"/>
                    <a:chExt cx="524334" cy="990486"/>
                  </a:xfrm>
                </p:grpSpPr>
                <p:pic>
                  <p:nvPicPr>
                    <p:cNvPr id="107" name="Picture 106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499992" y="2262208"/>
                      <a:ext cx="517060" cy="51867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08" name="Picture 107" descr="C:\data\iseis\RadioTower.png"/>
                    <p:cNvPicPr>
                      <a:picLocks noChangeAspect="1"/>
                    </p:cNvPicPr>
                    <p:nvPr/>
                  </p:nvPicPr>
                  <p:blipFill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496355" y="1790397"/>
                      <a:ext cx="524334" cy="4718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</p:grpSp>
            <p:pic>
              <p:nvPicPr>
                <p:cNvPr id="74" name="Picture 73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59097" y="4546550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75" name="Picture 74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298503" y="4544751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pic>
            <p:nvPicPr>
              <p:cNvPr id="69" name="Picture 6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35062" y="4519935"/>
                <a:ext cx="435953" cy="435953"/>
              </a:xfrm>
              <a:prstGeom prst="rect">
                <a:avLst/>
              </a:prstGeom>
            </p:spPr>
          </p:pic>
          <p:pic>
            <p:nvPicPr>
              <p:cNvPr id="70" name="Picture 6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69372" y="4496058"/>
                <a:ext cx="435953" cy="435953"/>
              </a:xfrm>
              <a:prstGeom prst="rect">
                <a:avLst/>
              </a:prstGeom>
            </p:spPr>
          </p:pic>
          <p:pic>
            <p:nvPicPr>
              <p:cNvPr id="71" name="Picture 7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97992" y="4519935"/>
                <a:ext cx="435953" cy="435953"/>
              </a:xfrm>
              <a:prstGeom prst="rect">
                <a:avLst/>
              </a:prstGeom>
            </p:spPr>
          </p:pic>
        </p:grpSp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0829" y="4155282"/>
              <a:ext cx="397632" cy="350168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3696" y="4153643"/>
              <a:ext cx="397632" cy="350168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0" y="762000"/>
            <a:ext cx="9144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Distributed Acquisition (ISS/DSS)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Picture 16" descr="C:\data\iseis\src\TDMA_REV_10\Mars Observer\Bitmaps\Win8SourceLinkIconMediu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86" y="3958256"/>
            <a:ext cx="817240" cy="73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61" y="3161517"/>
            <a:ext cx="640080" cy="737870"/>
          </a:xfrm>
          <a:prstGeom prst="rect">
            <a:avLst/>
          </a:prstGeom>
        </p:spPr>
      </p:pic>
      <p:pic>
        <p:nvPicPr>
          <p:cNvPr id="25" name="Picture 24" descr="C:\data\iseis\RadioTower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81" y="2353812"/>
            <a:ext cx="817240" cy="73537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179458" y="3117600"/>
            <a:ext cx="1008166" cy="190488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Truck</a:t>
            </a:r>
          </a:p>
        </p:txBody>
      </p:sp>
      <p:cxnSp>
        <p:nvCxnSpPr>
          <p:cNvPr id="111" name="Straight Arrow Connector 110"/>
          <p:cNvCxnSpPr>
            <a:stCxn id="25" idx="3"/>
            <a:endCxn id="54" idx="1"/>
          </p:cNvCxnSpPr>
          <p:nvPr/>
        </p:nvCxnSpPr>
        <p:spPr>
          <a:xfrm>
            <a:off x="1078821" y="2721500"/>
            <a:ext cx="3417533" cy="1565070"/>
          </a:xfrm>
          <a:prstGeom prst="straightConnector1">
            <a:avLst/>
          </a:prstGeom>
          <a:ln w="15875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1693075" y="2485594"/>
            <a:ext cx="23262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T1: Poll Group1 PSS</a:t>
            </a:r>
          </a:p>
          <a:p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T2: Poll Group2 PSS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042174" y="4009628"/>
            <a:ext cx="4894370" cy="1631861"/>
            <a:chOff x="4042174" y="4009628"/>
            <a:chExt cx="4894370" cy="1631861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7078" y="4155282"/>
              <a:ext cx="397632" cy="350168"/>
            </a:xfrm>
            <a:prstGeom prst="rect">
              <a:avLst/>
            </a:prstGeom>
          </p:spPr>
        </p:pic>
        <p:grpSp>
          <p:nvGrpSpPr>
            <p:cNvPr id="7" name="Group 6"/>
            <p:cNvGrpSpPr/>
            <p:nvPr/>
          </p:nvGrpSpPr>
          <p:grpSpPr>
            <a:xfrm>
              <a:off x="4042174" y="4009628"/>
              <a:ext cx="4894370" cy="1631861"/>
              <a:chOff x="4042174" y="4009628"/>
              <a:chExt cx="4894370" cy="1631861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4042174" y="4009628"/>
                <a:ext cx="4894370" cy="1631861"/>
                <a:chOff x="4042174" y="4009628"/>
                <a:chExt cx="4894370" cy="1631861"/>
              </a:xfrm>
            </p:grpSpPr>
            <p:pic>
              <p:nvPicPr>
                <p:cNvPr id="20" name="Picture 19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42174" y="4551399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grpSp>
              <p:nvGrpSpPr>
                <p:cNvPr id="44" name="Group 43"/>
                <p:cNvGrpSpPr/>
                <p:nvPr/>
              </p:nvGrpSpPr>
              <p:grpSpPr>
                <a:xfrm>
                  <a:off x="4067943" y="4009628"/>
                  <a:ext cx="4868601" cy="1631861"/>
                  <a:chOff x="4067944" y="1749360"/>
                  <a:chExt cx="4868601" cy="1631861"/>
                </a:xfrm>
              </p:grpSpPr>
              <p:grpSp>
                <p:nvGrpSpPr>
                  <p:cNvPr id="45" name="Group 44"/>
                  <p:cNvGrpSpPr/>
                  <p:nvPr/>
                </p:nvGrpSpPr>
                <p:grpSpPr>
                  <a:xfrm>
                    <a:off x="4067944" y="2621810"/>
                    <a:ext cx="4868601" cy="759411"/>
                    <a:chOff x="3401635" y="3001274"/>
                    <a:chExt cx="4868601" cy="759411"/>
                  </a:xfrm>
                </p:grpSpPr>
                <p:pic>
                  <p:nvPicPr>
                    <p:cNvPr id="55" name="Picture 54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024502" y="3001276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pic>
                  <p:nvPicPr>
                    <p:cNvPr id="56" name="Picture 55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401635" y="3001275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pic>
                  <p:nvPicPr>
                    <p:cNvPr id="57" name="Picture 56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6647369" y="3001274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  <p:grpSp>
                <p:nvGrpSpPr>
                  <p:cNvPr id="46" name="Group 45"/>
                  <p:cNvGrpSpPr/>
                  <p:nvPr/>
                </p:nvGrpSpPr>
                <p:grpSpPr>
                  <a:xfrm>
                    <a:off x="4496355" y="1790397"/>
                    <a:ext cx="524334" cy="990486"/>
                    <a:chOff x="4496355" y="1790397"/>
                    <a:chExt cx="524334" cy="990486"/>
                  </a:xfrm>
                </p:grpSpPr>
                <p:pic>
                  <p:nvPicPr>
                    <p:cNvPr id="53" name="Picture 52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499992" y="2262208"/>
                      <a:ext cx="517060" cy="51867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54" name="Picture 53" descr="C:\data\iseis\RadioTower.png"/>
                    <p:cNvPicPr>
                      <a:picLocks noChangeAspect="1"/>
                    </p:cNvPicPr>
                    <p:nvPr/>
                  </p:nvPicPr>
                  <p:blipFill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496355" y="1790397"/>
                      <a:ext cx="524334" cy="4718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  <p:grpSp>
                <p:nvGrpSpPr>
                  <p:cNvPr id="47" name="Group 46"/>
                  <p:cNvGrpSpPr/>
                  <p:nvPr/>
                </p:nvGrpSpPr>
                <p:grpSpPr>
                  <a:xfrm>
                    <a:off x="6122859" y="1749360"/>
                    <a:ext cx="524334" cy="990486"/>
                    <a:chOff x="4496355" y="1790397"/>
                    <a:chExt cx="524334" cy="990486"/>
                  </a:xfrm>
                </p:grpSpPr>
                <p:pic>
                  <p:nvPicPr>
                    <p:cNvPr id="51" name="Picture 50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499992" y="2262208"/>
                      <a:ext cx="517060" cy="51867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52" name="Picture 51" descr="C:\data\iseis\RadioTower.png"/>
                    <p:cNvPicPr>
                      <a:picLocks noChangeAspect="1"/>
                    </p:cNvPicPr>
                    <p:nvPr/>
                  </p:nvPicPr>
                  <p:blipFill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496355" y="1790397"/>
                      <a:ext cx="524334" cy="4718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  <p:grpSp>
                <p:nvGrpSpPr>
                  <p:cNvPr id="48" name="Group 47"/>
                  <p:cNvGrpSpPr/>
                  <p:nvPr/>
                </p:nvGrpSpPr>
                <p:grpSpPr>
                  <a:xfrm>
                    <a:off x="7756637" y="1771733"/>
                    <a:ext cx="524334" cy="990486"/>
                    <a:chOff x="4496355" y="1790397"/>
                    <a:chExt cx="524334" cy="990486"/>
                  </a:xfrm>
                </p:grpSpPr>
                <p:pic>
                  <p:nvPicPr>
                    <p:cNvPr id="49" name="Picture 48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499992" y="2262208"/>
                      <a:ext cx="517060" cy="51867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50" name="Picture 49" descr="C:\data\iseis\RadioTower.png"/>
                    <p:cNvPicPr>
                      <a:picLocks noChangeAspect="1"/>
                    </p:cNvPicPr>
                    <p:nvPr/>
                  </p:nvPicPr>
                  <p:blipFill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496355" y="1790397"/>
                      <a:ext cx="524334" cy="47181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</p:grpSp>
            <p:pic>
              <p:nvPicPr>
                <p:cNvPr id="58" name="Picture 57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59097" y="4546550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59" name="Picture 58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298503" y="4544751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pic>
            <p:nvPicPr>
              <p:cNvPr id="78" name="Picture 7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35062" y="4519935"/>
                <a:ext cx="435953" cy="435953"/>
              </a:xfrm>
              <a:prstGeom prst="rect">
                <a:avLst/>
              </a:prstGeom>
            </p:spPr>
          </p:pic>
          <p:pic>
            <p:nvPicPr>
              <p:cNvPr id="79" name="Picture 7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69372" y="4496058"/>
                <a:ext cx="435953" cy="435953"/>
              </a:xfrm>
              <a:prstGeom prst="rect">
                <a:avLst/>
              </a:prstGeom>
            </p:spPr>
          </p:pic>
          <p:pic>
            <p:nvPicPr>
              <p:cNvPr id="80" name="Picture 7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97992" y="4519935"/>
                <a:ext cx="435953" cy="435953"/>
              </a:xfrm>
              <a:prstGeom prst="rect">
                <a:avLst/>
              </a:prstGeom>
            </p:spPr>
          </p:pic>
        </p:grpSp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0829" y="4155282"/>
              <a:ext cx="397632" cy="350168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3696" y="4153643"/>
              <a:ext cx="397632" cy="350168"/>
            </a:xfrm>
            <a:prstGeom prst="rect">
              <a:avLst/>
            </a:prstGeom>
          </p:spPr>
        </p:pic>
      </p:grpSp>
      <p:cxnSp>
        <p:nvCxnSpPr>
          <p:cNvPr id="4" name="Straight Arrow Connector 3"/>
          <p:cNvCxnSpPr>
            <a:stCxn id="64" idx="3"/>
            <a:endCxn id="66" idx="1"/>
          </p:cNvCxnSpPr>
          <p:nvPr/>
        </p:nvCxnSpPr>
        <p:spPr>
          <a:xfrm>
            <a:off x="5450479" y="1906417"/>
            <a:ext cx="1226119" cy="0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/>
          <p:cNvCxnSpPr>
            <a:stCxn id="66" idx="3"/>
            <a:endCxn id="67" idx="1"/>
          </p:cNvCxnSpPr>
          <p:nvPr/>
        </p:nvCxnSpPr>
        <p:spPr>
          <a:xfrm flipV="1">
            <a:off x="7074230" y="1904778"/>
            <a:ext cx="1225235" cy="1639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/>
          <p:cNvCxnSpPr/>
          <p:nvPr/>
        </p:nvCxnSpPr>
        <p:spPr>
          <a:xfrm flipV="1">
            <a:off x="5251663" y="2089409"/>
            <a:ext cx="3246618" cy="1639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/>
          <p:cNvCxnSpPr>
            <a:stCxn id="60" idx="3"/>
            <a:endCxn id="61" idx="1"/>
          </p:cNvCxnSpPr>
          <p:nvPr/>
        </p:nvCxnSpPr>
        <p:spPr>
          <a:xfrm flipV="1">
            <a:off x="7048461" y="4328727"/>
            <a:ext cx="1225235" cy="1639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/>
          <p:cNvCxnSpPr>
            <a:stCxn id="26" idx="2"/>
            <a:endCxn id="61" idx="2"/>
          </p:cNvCxnSpPr>
          <p:nvPr/>
        </p:nvCxnSpPr>
        <p:spPr>
          <a:xfrm flipV="1">
            <a:off x="5225894" y="4503811"/>
            <a:ext cx="3246618" cy="1639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>
            <a:endCxn id="117" idx="1"/>
          </p:cNvCxnSpPr>
          <p:nvPr/>
        </p:nvCxnSpPr>
        <p:spPr>
          <a:xfrm flipV="1">
            <a:off x="1092129" y="1862621"/>
            <a:ext cx="3429994" cy="886403"/>
          </a:xfrm>
          <a:prstGeom prst="straightConnector1">
            <a:avLst/>
          </a:prstGeom>
          <a:ln w="15875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4" name="Picture 83" descr="C:\data\iseis\src\TDMA_REV_10\Mars Observer\Bitmaps\Win8SourceLinkIconMediu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992" y="3779184"/>
            <a:ext cx="384228" cy="345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Picture 84" descr="C:\data\iseis\src\TDMA_REV_10\Mars Observer\Bitmaps\Win8SourceLinkIconMediu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076" y="1342855"/>
            <a:ext cx="384228" cy="34573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" name="Straight Arrow Connector 86"/>
          <p:cNvCxnSpPr/>
          <p:nvPr/>
        </p:nvCxnSpPr>
        <p:spPr>
          <a:xfrm flipV="1">
            <a:off x="5431100" y="4335227"/>
            <a:ext cx="1225235" cy="1639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6213376" y="1179496"/>
            <a:ext cx="20729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9900"/>
                </a:solidFill>
              </a:rPr>
              <a:t>T0: Start on GPS Time</a:t>
            </a:r>
          </a:p>
          <a:p>
            <a:r>
              <a:rPr lang="en-US" sz="1400" b="1" dirty="0">
                <a:solidFill>
                  <a:srgbClr val="FF9900"/>
                </a:solidFill>
              </a:rPr>
              <a:t>T1: Poll PSS</a:t>
            </a:r>
          </a:p>
        </p:txBody>
      </p:sp>
    </p:spTree>
    <p:extLst>
      <p:ext uri="{BB962C8B-B14F-4D97-AF65-F5344CB8AC3E}">
        <p14:creationId xmlns:p14="http://schemas.microsoft.com/office/powerpoint/2010/main" val="2614985075"/>
      </p:ext>
    </p:extLst>
  </p:cSld>
  <p:clrMapOvr>
    <a:masterClrMapping/>
  </p:clrMapOvr>
  <p:transition spd="med" advTm="3000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6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847" y="1667276"/>
            <a:ext cx="397632" cy="350168"/>
          </a:xfrm>
          <a:prstGeom prst="rect">
            <a:avLst/>
          </a:prstGeom>
        </p:spPr>
      </p:pic>
      <p:pic>
        <p:nvPicPr>
          <p:cNvPr id="72" name="Picture 71" descr="C:\data\iseis\src\Navigator\Navigator\Data\Icon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3" y="2063393"/>
            <a:ext cx="488200" cy="43679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6" name="Group 75"/>
          <p:cNvGrpSpPr/>
          <p:nvPr/>
        </p:nvGrpSpPr>
        <p:grpSpPr>
          <a:xfrm>
            <a:off x="4093712" y="2394072"/>
            <a:ext cx="4868601" cy="759411"/>
            <a:chOff x="3401635" y="3001274"/>
            <a:chExt cx="4868601" cy="759411"/>
          </a:xfrm>
        </p:grpSpPr>
        <p:pic>
          <p:nvPicPr>
            <p:cNvPr id="118" name="Picture 117" descr="C:\data\iseis\BigMertzVib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4502" y="3001276"/>
              <a:ext cx="1622867" cy="75940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9" name="Picture 118" descr="C:\data\iseis\BigMertzVib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1635" y="3001275"/>
              <a:ext cx="1622867" cy="75940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0" name="Picture 119" descr="C:\data\iseis\BigMertzVib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7369" y="3001274"/>
              <a:ext cx="1622867" cy="75940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5" name="Picture 1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760" y="2034470"/>
            <a:ext cx="517060" cy="518675"/>
          </a:xfrm>
          <a:prstGeom prst="rect">
            <a:avLst/>
          </a:prstGeom>
        </p:spPr>
      </p:pic>
      <p:pic>
        <p:nvPicPr>
          <p:cNvPr id="109" name="Picture 10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264" y="1993433"/>
            <a:ext cx="517060" cy="518675"/>
          </a:xfrm>
          <a:prstGeom prst="rect">
            <a:avLst/>
          </a:prstGeom>
        </p:spPr>
      </p:pic>
      <p:pic>
        <p:nvPicPr>
          <p:cNvPr id="107" name="Picture 10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6042" y="2015806"/>
            <a:ext cx="517060" cy="518675"/>
          </a:xfrm>
          <a:prstGeom prst="rect">
            <a:avLst/>
          </a:prstGeom>
        </p:spPr>
      </p:pic>
      <p:pic>
        <p:nvPicPr>
          <p:cNvPr id="74" name="Picture 73" descr="C:\data\iseis\src\Navigator\Navigator\Data\Icon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866" y="2058544"/>
            <a:ext cx="488200" cy="436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Picture 74" descr="C:\data\iseis\src\Navigator\Navigator\Data\Icon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272" y="2056745"/>
            <a:ext cx="488200" cy="436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831" y="2031929"/>
            <a:ext cx="435953" cy="435953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5141" y="2008052"/>
            <a:ext cx="435953" cy="435953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3761" y="2031929"/>
            <a:ext cx="435953" cy="435953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598" y="1667276"/>
            <a:ext cx="397632" cy="350168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465" y="1665637"/>
            <a:ext cx="397632" cy="3501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762000"/>
            <a:ext cx="9144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Autonomous Acquisition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042174" y="4153643"/>
            <a:ext cx="4894370" cy="1487846"/>
            <a:chOff x="4042174" y="4153643"/>
            <a:chExt cx="4894370" cy="1487846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7078" y="4155282"/>
              <a:ext cx="397632" cy="350168"/>
            </a:xfrm>
            <a:prstGeom prst="rect">
              <a:avLst/>
            </a:prstGeom>
          </p:spPr>
        </p:pic>
        <p:grpSp>
          <p:nvGrpSpPr>
            <p:cNvPr id="7" name="Group 6"/>
            <p:cNvGrpSpPr/>
            <p:nvPr/>
          </p:nvGrpSpPr>
          <p:grpSpPr>
            <a:xfrm>
              <a:off x="4042174" y="4481439"/>
              <a:ext cx="4894370" cy="1160050"/>
              <a:chOff x="4042174" y="4481439"/>
              <a:chExt cx="4894370" cy="1160050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4042174" y="4481439"/>
                <a:ext cx="4894370" cy="1160050"/>
                <a:chOff x="4042174" y="4481439"/>
                <a:chExt cx="4894370" cy="1160050"/>
              </a:xfrm>
            </p:grpSpPr>
            <p:pic>
              <p:nvPicPr>
                <p:cNvPr id="20" name="Picture 19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42174" y="4551399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grpSp>
              <p:nvGrpSpPr>
                <p:cNvPr id="44" name="Group 43"/>
                <p:cNvGrpSpPr/>
                <p:nvPr/>
              </p:nvGrpSpPr>
              <p:grpSpPr>
                <a:xfrm>
                  <a:off x="4067943" y="4481439"/>
                  <a:ext cx="4868601" cy="1160050"/>
                  <a:chOff x="4067944" y="2221171"/>
                  <a:chExt cx="4868601" cy="1160050"/>
                </a:xfrm>
              </p:grpSpPr>
              <p:grpSp>
                <p:nvGrpSpPr>
                  <p:cNvPr id="45" name="Group 44"/>
                  <p:cNvGrpSpPr/>
                  <p:nvPr/>
                </p:nvGrpSpPr>
                <p:grpSpPr>
                  <a:xfrm>
                    <a:off x="4067944" y="2621810"/>
                    <a:ext cx="4868601" cy="759411"/>
                    <a:chOff x="3401635" y="3001274"/>
                    <a:chExt cx="4868601" cy="759411"/>
                  </a:xfrm>
                </p:grpSpPr>
                <p:pic>
                  <p:nvPicPr>
                    <p:cNvPr id="55" name="Picture 54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024502" y="3001276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pic>
                  <p:nvPicPr>
                    <p:cNvPr id="56" name="Picture 55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401635" y="3001275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pic>
                  <p:nvPicPr>
                    <p:cNvPr id="57" name="Picture 56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6647369" y="3001274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  <p:pic>
                <p:nvPicPr>
                  <p:cNvPr id="53" name="Picture 52"/>
                  <p:cNvPicPr>
                    <a:picLocks noChangeAspect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499992" y="2262208"/>
                    <a:ext cx="517060" cy="518675"/>
                  </a:xfrm>
                  <a:prstGeom prst="rect">
                    <a:avLst/>
                  </a:prstGeom>
                </p:spPr>
              </p:pic>
              <p:pic>
                <p:nvPicPr>
                  <p:cNvPr id="51" name="Picture 50"/>
                  <p:cNvPicPr>
                    <a:picLocks noChangeAspect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126496" y="2221171"/>
                    <a:ext cx="517060" cy="518675"/>
                  </a:xfrm>
                  <a:prstGeom prst="rect">
                    <a:avLst/>
                  </a:prstGeom>
                </p:spPr>
              </p:pic>
              <p:pic>
                <p:nvPicPr>
                  <p:cNvPr id="49" name="Picture 48"/>
                  <p:cNvPicPr>
                    <a:picLocks noChangeAspect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760274" y="2243544"/>
                    <a:ext cx="517060" cy="518675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58" name="Picture 57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59097" y="4546550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59" name="Picture 58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298503" y="4544751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pic>
            <p:nvPicPr>
              <p:cNvPr id="78" name="Picture 7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35062" y="4519935"/>
                <a:ext cx="435953" cy="435953"/>
              </a:xfrm>
              <a:prstGeom prst="rect">
                <a:avLst/>
              </a:prstGeom>
            </p:spPr>
          </p:pic>
          <p:pic>
            <p:nvPicPr>
              <p:cNvPr id="79" name="Picture 7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69372" y="4496058"/>
                <a:ext cx="435953" cy="435953"/>
              </a:xfrm>
              <a:prstGeom prst="rect">
                <a:avLst/>
              </a:prstGeom>
            </p:spPr>
          </p:pic>
          <p:pic>
            <p:nvPicPr>
              <p:cNvPr id="80" name="Picture 7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97992" y="4519935"/>
                <a:ext cx="435953" cy="435953"/>
              </a:xfrm>
              <a:prstGeom prst="rect">
                <a:avLst/>
              </a:prstGeom>
            </p:spPr>
          </p:pic>
        </p:grpSp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0829" y="4155282"/>
              <a:ext cx="397632" cy="350168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3696" y="4153643"/>
              <a:ext cx="397632" cy="350168"/>
            </a:xfrm>
            <a:prstGeom prst="rect">
              <a:avLst/>
            </a:prstGeom>
          </p:spPr>
        </p:pic>
      </p:grpSp>
      <p:cxnSp>
        <p:nvCxnSpPr>
          <p:cNvPr id="4" name="Straight Arrow Connector 3"/>
          <p:cNvCxnSpPr>
            <a:stCxn id="64" idx="3"/>
            <a:endCxn id="66" idx="1"/>
          </p:cNvCxnSpPr>
          <p:nvPr/>
        </p:nvCxnSpPr>
        <p:spPr>
          <a:xfrm>
            <a:off x="5450479" y="1842360"/>
            <a:ext cx="1226119" cy="0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/>
          <p:cNvCxnSpPr>
            <a:stCxn id="66" idx="3"/>
            <a:endCxn id="67" idx="1"/>
          </p:cNvCxnSpPr>
          <p:nvPr/>
        </p:nvCxnSpPr>
        <p:spPr>
          <a:xfrm flipV="1">
            <a:off x="7074230" y="1840721"/>
            <a:ext cx="1225235" cy="1639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/>
          <p:cNvCxnSpPr>
            <a:stCxn id="64" idx="2"/>
          </p:cNvCxnSpPr>
          <p:nvPr/>
        </p:nvCxnSpPr>
        <p:spPr>
          <a:xfrm flipV="1">
            <a:off x="5251663" y="2010561"/>
            <a:ext cx="3284763" cy="6883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6163465" y="1197417"/>
            <a:ext cx="20729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9900"/>
                </a:solidFill>
              </a:rPr>
              <a:t>T0: Start on GPS Time</a:t>
            </a:r>
          </a:p>
          <a:p>
            <a:r>
              <a:rPr lang="en-US" sz="1400" b="1" dirty="0">
                <a:solidFill>
                  <a:srgbClr val="FF9900"/>
                </a:solidFill>
              </a:rPr>
              <a:t>T1: Poll PSS</a:t>
            </a:r>
          </a:p>
        </p:txBody>
      </p:sp>
      <p:cxnSp>
        <p:nvCxnSpPr>
          <p:cNvPr id="124" name="Straight Arrow Connector 123"/>
          <p:cNvCxnSpPr>
            <a:stCxn id="60" idx="3"/>
            <a:endCxn id="61" idx="1"/>
          </p:cNvCxnSpPr>
          <p:nvPr/>
        </p:nvCxnSpPr>
        <p:spPr>
          <a:xfrm flipV="1">
            <a:off x="7048461" y="4328727"/>
            <a:ext cx="1225235" cy="1639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6126495" y="3668784"/>
            <a:ext cx="20729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9900"/>
                </a:solidFill>
              </a:rPr>
              <a:t>T0: Poll PSS</a:t>
            </a:r>
          </a:p>
          <a:p>
            <a:r>
              <a:rPr lang="en-US" sz="1400" b="1" dirty="0">
                <a:solidFill>
                  <a:srgbClr val="FF9900"/>
                </a:solidFill>
              </a:rPr>
              <a:t>T1: Start on GPS Time</a:t>
            </a:r>
          </a:p>
        </p:txBody>
      </p:sp>
      <p:cxnSp>
        <p:nvCxnSpPr>
          <p:cNvPr id="126" name="Straight Arrow Connector 125"/>
          <p:cNvCxnSpPr>
            <a:stCxn id="26" idx="2"/>
            <a:endCxn id="61" idx="2"/>
          </p:cNvCxnSpPr>
          <p:nvPr/>
        </p:nvCxnSpPr>
        <p:spPr>
          <a:xfrm flipV="1">
            <a:off x="5225894" y="4503811"/>
            <a:ext cx="3246618" cy="1639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Picture 82" descr="C:\data\iseis\src\TDMA_REV_10\Mars Observer\Bitmaps\Win8SourceLinkIconMediu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6167" y="1256184"/>
            <a:ext cx="384228" cy="345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Picture 83" descr="C:\data\iseis\src\TDMA_REV_10\Mars Observer\Bitmaps\Win8SourceLinkIconMediu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992" y="3778737"/>
            <a:ext cx="384228" cy="34573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6" name="Straight Arrow Connector 85"/>
          <p:cNvCxnSpPr/>
          <p:nvPr/>
        </p:nvCxnSpPr>
        <p:spPr>
          <a:xfrm flipV="1">
            <a:off x="5405926" y="4336290"/>
            <a:ext cx="1225235" cy="1639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984087"/>
      </p:ext>
    </p:extLst>
  </p:cSld>
  <p:clrMapOvr>
    <a:masterClrMapping/>
  </p:clrMapOvr>
  <p:transition spd="med" advTm="3000"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8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661" y="1557250"/>
            <a:ext cx="388107" cy="520974"/>
          </a:xfrm>
          <a:prstGeom prst="rect">
            <a:avLst/>
          </a:prstGeom>
        </p:spPr>
      </p:pic>
      <p:grpSp>
        <p:nvGrpSpPr>
          <p:cNvPr id="63" name="Group 62"/>
          <p:cNvGrpSpPr/>
          <p:nvPr/>
        </p:nvGrpSpPr>
        <p:grpSpPr>
          <a:xfrm>
            <a:off x="4067943" y="1729694"/>
            <a:ext cx="4894370" cy="1487846"/>
            <a:chOff x="4042174" y="4153643"/>
            <a:chExt cx="4894370" cy="1487846"/>
          </a:xfrm>
        </p:grpSpPr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7078" y="4155282"/>
              <a:ext cx="397632" cy="350168"/>
            </a:xfrm>
            <a:prstGeom prst="rect">
              <a:avLst/>
            </a:prstGeom>
          </p:spPr>
        </p:pic>
        <p:grpSp>
          <p:nvGrpSpPr>
            <p:cNvPr id="65" name="Group 64"/>
            <p:cNvGrpSpPr/>
            <p:nvPr/>
          </p:nvGrpSpPr>
          <p:grpSpPr>
            <a:xfrm>
              <a:off x="4042174" y="4481439"/>
              <a:ext cx="4894370" cy="1160050"/>
              <a:chOff x="4042174" y="4481439"/>
              <a:chExt cx="4894370" cy="1160050"/>
            </a:xfrm>
          </p:grpSpPr>
          <p:grpSp>
            <p:nvGrpSpPr>
              <p:cNvPr id="68" name="Group 67"/>
              <p:cNvGrpSpPr/>
              <p:nvPr/>
            </p:nvGrpSpPr>
            <p:grpSpPr>
              <a:xfrm>
                <a:off x="4042174" y="4481439"/>
                <a:ext cx="4894370" cy="1160050"/>
                <a:chOff x="4042174" y="4481439"/>
                <a:chExt cx="4894370" cy="1160050"/>
              </a:xfrm>
            </p:grpSpPr>
            <p:pic>
              <p:nvPicPr>
                <p:cNvPr id="72" name="Picture 71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42174" y="4551399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grpSp>
              <p:nvGrpSpPr>
                <p:cNvPr id="73" name="Group 72"/>
                <p:cNvGrpSpPr/>
                <p:nvPr/>
              </p:nvGrpSpPr>
              <p:grpSpPr>
                <a:xfrm>
                  <a:off x="4067943" y="4481439"/>
                  <a:ext cx="4868601" cy="1160050"/>
                  <a:chOff x="4067944" y="2221171"/>
                  <a:chExt cx="4868601" cy="1160050"/>
                </a:xfrm>
              </p:grpSpPr>
              <p:grpSp>
                <p:nvGrpSpPr>
                  <p:cNvPr id="76" name="Group 75"/>
                  <p:cNvGrpSpPr/>
                  <p:nvPr/>
                </p:nvGrpSpPr>
                <p:grpSpPr>
                  <a:xfrm>
                    <a:off x="4067944" y="2621810"/>
                    <a:ext cx="4868601" cy="759411"/>
                    <a:chOff x="3401635" y="3001274"/>
                    <a:chExt cx="4868601" cy="759411"/>
                  </a:xfrm>
                </p:grpSpPr>
                <p:pic>
                  <p:nvPicPr>
                    <p:cNvPr id="118" name="Picture 117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024502" y="3001276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pic>
                  <p:nvPicPr>
                    <p:cNvPr id="119" name="Picture 118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401635" y="3001275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pic>
                  <p:nvPicPr>
                    <p:cNvPr id="120" name="Picture 119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6647369" y="3001274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  <p:pic>
                <p:nvPicPr>
                  <p:cNvPr id="115" name="Picture 114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499992" y="2262208"/>
                    <a:ext cx="517060" cy="518675"/>
                  </a:xfrm>
                  <a:prstGeom prst="rect">
                    <a:avLst/>
                  </a:prstGeom>
                </p:spPr>
              </p:pic>
              <p:pic>
                <p:nvPicPr>
                  <p:cNvPr id="109" name="Picture 108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126496" y="2221171"/>
                    <a:ext cx="517060" cy="518675"/>
                  </a:xfrm>
                  <a:prstGeom prst="rect">
                    <a:avLst/>
                  </a:prstGeom>
                </p:spPr>
              </p:pic>
              <p:pic>
                <p:nvPicPr>
                  <p:cNvPr id="107" name="Picture 106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760274" y="2243544"/>
                    <a:ext cx="517060" cy="518675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74" name="Picture 73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59097" y="4546550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75" name="Picture 74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298503" y="4544751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pic>
            <p:nvPicPr>
              <p:cNvPr id="69" name="Picture 6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35062" y="4519935"/>
                <a:ext cx="435953" cy="435953"/>
              </a:xfrm>
              <a:prstGeom prst="rect">
                <a:avLst/>
              </a:prstGeom>
            </p:spPr>
          </p:pic>
          <p:pic>
            <p:nvPicPr>
              <p:cNvPr id="70" name="Picture 6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69372" y="4496058"/>
                <a:ext cx="435953" cy="435953"/>
              </a:xfrm>
              <a:prstGeom prst="rect">
                <a:avLst/>
              </a:prstGeom>
            </p:spPr>
          </p:pic>
          <p:pic>
            <p:nvPicPr>
              <p:cNvPr id="71" name="Picture 7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97992" y="4519935"/>
                <a:ext cx="435953" cy="435953"/>
              </a:xfrm>
              <a:prstGeom prst="rect">
                <a:avLst/>
              </a:prstGeom>
            </p:spPr>
          </p:pic>
        </p:grpSp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0829" y="4155282"/>
              <a:ext cx="397632" cy="350168"/>
            </a:xfrm>
            <a:prstGeom prst="rect">
              <a:avLst/>
            </a:prstGeom>
          </p:spPr>
        </p:pic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3696" y="4153643"/>
              <a:ext cx="397632" cy="350168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0" y="762000"/>
            <a:ext cx="9144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Collaborative Acquisition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Picture 16" descr="C:\data\iseis\src\TDMA_REV_10\Mars Observer\Bitmaps\Win8SourceLinkIconMediu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86" y="3958256"/>
            <a:ext cx="817240" cy="73537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179458" y="3117600"/>
            <a:ext cx="1008166" cy="190488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endParaRPr lang="en-US" dirty="0">
              <a:solidFill>
                <a:srgbClr val="FF0000"/>
              </a:solidFill>
            </a:endParaRPr>
          </a:p>
          <a:p>
            <a:pPr algn="ctr"/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Truck</a:t>
            </a:r>
          </a:p>
        </p:txBody>
      </p:sp>
      <p:cxnSp>
        <p:nvCxnSpPr>
          <p:cNvPr id="111" name="Straight Arrow Connector 110"/>
          <p:cNvCxnSpPr>
            <a:stCxn id="81" idx="3"/>
            <a:endCxn id="94" idx="1"/>
          </p:cNvCxnSpPr>
          <p:nvPr/>
        </p:nvCxnSpPr>
        <p:spPr>
          <a:xfrm>
            <a:off x="963326" y="2697272"/>
            <a:ext cx="6963446" cy="1509963"/>
          </a:xfrm>
          <a:prstGeom prst="straightConnector1">
            <a:avLst/>
          </a:prstGeom>
          <a:ln w="15875">
            <a:solidFill>
              <a:schemeClr val="accent5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1772017" y="2541393"/>
            <a:ext cx="1915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accent5">
                    <a:lumMod val="50000"/>
                  </a:schemeClr>
                </a:solidFill>
              </a:rPr>
              <a:t>SourceLink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 Sync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042174" y="4153643"/>
            <a:ext cx="4894370" cy="1487846"/>
            <a:chOff x="4042174" y="4153643"/>
            <a:chExt cx="4894370" cy="1487846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7078" y="4155282"/>
              <a:ext cx="397632" cy="350168"/>
            </a:xfrm>
            <a:prstGeom prst="rect">
              <a:avLst/>
            </a:prstGeom>
          </p:spPr>
        </p:pic>
        <p:grpSp>
          <p:nvGrpSpPr>
            <p:cNvPr id="7" name="Group 6"/>
            <p:cNvGrpSpPr/>
            <p:nvPr/>
          </p:nvGrpSpPr>
          <p:grpSpPr>
            <a:xfrm>
              <a:off x="4042174" y="4481439"/>
              <a:ext cx="4894370" cy="1160050"/>
              <a:chOff x="4042174" y="4481439"/>
              <a:chExt cx="4894370" cy="1160050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4042174" y="4481439"/>
                <a:ext cx="4894370" cy="1160050"/>
                <a:chOff x="4042174" y="4481439"/>
                <a:chExt cx="4894370" cy="1160050"/>
              </a:xfrm>
            </p:grpSpPr>
            <p:pic>
              <p:nvPicPr>
                <p:cNvPr id="20" name="Picture 19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42174" y="4551399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grpSp>
              <p:nvGrpSpPr>
                <p:cNvPr id="44" name="Group 43"/>
                <p:cNvGrpSpPr/>
                <p:nvPr/>
              </p:nvGrpSpPr>
              <p:grpSpPr>
                <a:xfrm>
                  <a:off x="4067943" y="4481439"/>
                  <a:ext cx="4868601" cy="1160050"/>
                  <a:chOff x="4067944" y="2221171"/>
                  <a:chExt cx="4868601" cy="1160050"/>
                </a:xfrm>
              </p:grpSpPr>
              <p:grpSp>
                <p:nvGrpSpPr>
                  <p:cNvPr id="45" name="Group 44"/>
                  <p:cNvGrpSpPr/>
                  <p:nvPr/>
                </p:nvGrpSpPr>
                <p:grpSpPr>
                  <a:xfrm>
                    <a:off x="4067944" y="2621810"/>
                    <a:ext cx="4868601" cy="759411"/>
                    <a:chOff x="3401635" y="3001274"/>
                    <a:chExt cx="4868601" cy="759411"/>
                  </a:xfrm>
                </p:grpSpPr>
                <p:pic>
                  <p:nvPicPr>
                    <p:cNvPr id="55" name="Picture 54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024502" y="3001276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pic>
                  <p:nvPicPr>
                    <p:cNvPr id="56" name="Picture 55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401635" y="3001275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  <p:pic>
                  <p:nvPicPr>
                    <p:cNvPr id="57" name="Picture 56" descr="C:\data\iseis\BigMertzVib.png"/>
                    <p:cNvPicPr>
                      <a:picLocks noChangeAspect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6647369" y="3001274"/>
                      <a:ext cx="1622867" cy="7594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</p:pic>
              </p:grpSp>
              <p:pic>
                <p:nvPicPr>
                  <p:cNvPr id="53" name="Picture 52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499992" y="2262208"/>
                    <a:ext cx="517060" cy="518675"/>
                  </a:xfrm>
                  <a:prstGeom prst="rect">
                    <a:avLst/>
                  </a:prstGeom>
                </p:spPr>
              </p:pic>
              <p:pic>
                <p:nvPicPr>
                  <p:cNvPr id="51" name="Picture 50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126496" y="2221171"/>
                    <a:ext cx="517060" cy="518675"/>
                  </a:xfrm>
                  <a:prstGeom prst="rect">
                    <a:avLst/>
                  </a:prstGeom>
                </p:spPr>
              </p:pic>
              <p:pic>
                <p:nvPicPr>
                  <p:cNvPr id="49" name="Picture 48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760274" y="2243544"/>
                    <a:ext cx="517060" cy="518675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58" name="Picture 57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59097" y="4546550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59" name="Picture 58" descr="C:\data\iseis\src\Navigator\Navigator\Data\Icon.png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298503" y="4544751"/>
                  <a:ext cx="488200" cy="43679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pic>
            <p:nvPicPr>
              <p:cNvPr id="78" name="Picture 7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35062" y="4519935"/>
                <a:ext cx="435953" cy="435953"/>
              </a:xfrm>
              <a:prstGeom prst="rect">
                <a:avLst/>
              </a:prstGeom>
            </p:spPr>
          </p:pic>
          <p:pic>
            <p:nvPicPr>
              <p:cNvPr id="79" name="Picture 7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69372" y="4496058"/>
                <a:ext cx="435953" cy="435953"/>
              </a:xfrm>
              <a:prstGeom prst="rect">
                <a:avLst/>
              </a:prstGeom>
            </p:spPr>
          </p:pic>
          <p:pic>
            <p:nvPicPr>
              <p:cNvPr id="80" name="Picture 7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97992" y="4519935"/>
                <a:ext cx="435953" cy="435953"/>
              </a:xfrm>
              <a:prstGeom prst="rect">
                <a:avLst/>
              </a:prstGeom>
            </p:spPr>
          </p:pic>
        </p:grpSp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0829" y="4155282"/>
              <a:ext cx="397632" cy="350168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3696" y="4153643"/>
              <a:ext cx="397632" cy="350168"/>
            </a:xfrm>
            <a:prstGeom prst="rect">
              <a:avLst/>
            </a:prstGeom>
          </p:spPr>
        </p:pic>
      </p:grpSp>
      <p:cxnSp>
        <p:nvCxnSpPr>
          <p:cNvPr id="4" name="Straight Arrow Connector 3"/>
          <p:cNvCxnSpPr>
            <a:stCxn id="64" idx="3"/>
            <a:endCxn id="66" idx="1"/>
          </p:cNvCxnSpPr>
          <p:nvPr/>
        </p:nvCxnSpPr>
        <p:spPr>
          <a:xfrm>
            <a:off x="5450479" y="1906417"/>
            <a:ext cx="1226119" cy="0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/>
          <p:cNvCxnSpPr>
            <a:stCxn id="66" idx="3"/>
            <a:endCxn id="67" idx="1"/>
          </p:cNvCxnSpPr>
          <p:nvPr/>
        </p:nvCxnSpPr>
        <p:spPr>
          <a:xfrm flipV="1">
            <a:off x="7074230" y="1904778"/>
            <a:ext cx="1225235" cy="1639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/>
          <p:cNvCxnSpPr/>
          <p:nvPr/>
        </p:nvCxnSpPr>
        <p:spPr>
          <a:xfrm flipV="1">
            <a:off x="5251663" y="2089409"/>
            <a:ext cx="3246618" cy="1639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/>
          <p:cNvCxnSpPr>
            <a:stCxn id="60" idx="3"/>
            <a:endCxn id="61" idx="1"/>
          </p:cNvCxnSpPr>
          <p:nvPr/>
        </p:nvCxnSpPr>
        <p:spPr>
          <a:xfrm flipV="1">
            <a:off x="7048461" y="4328727"/>
            <a:ext cx="1225235" cy="1639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/>
          <p:cNvCxnSpPr>
            <a:stCxn id="26" idx="2"/>
            <a:endCxn id="61" idx="2"/>
          </p:cNvCxnSpPr>
          <p:nvPr/>
        </p:nvCxnSpPr>
        <p:spPr>
          <a:xfrm flipV="1">
            <a:off x="5225894" y="4503811"/>
            <a:ext cx="3246618" cy="1639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>
            <a:stCxn id="81" idx="3"/>
            <a:endCxn id="90" idx="1"/>
          </p:cNvCxnSpPr>
          <p:nvPr/>
        </p:nvCxnSpPr>
        <p:spPr>
          <a:xfrm flipV="1">
            <a:off x="963326" y="1817737"/>
            <a:ext cx="6980335" cy="879535"/>
          </a:xfrm>
          <a:prstGeom prst="straightConnector1">
            <a:avLst/>
          </a:prstGeom>
          <a:ln w="15875">
            <a:solidFill>
              <a:schemeClr val="accent5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4" name="Picture 83" descr="C:\data\iseis\src\TDMA_REV_10\Mars Observer\Bitmaps\Win8SourceLinkIconMediu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992" y="3779184"/>
            <a:ext cx="384228" cy="345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Picture 84" descr="C:\data\iseis\src\TDMA_REV_10\Mars Observer\Bitmaps\Win8SourceLinkIconMediu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076" y="1342855"/>
            <a:ext cx="384228" cy="34573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" name="Straight Arrow Connector 86"/>
          <p:cNvCxnSpPr/>
          <p:nvPr/>
        </p:nvCxnSpPr>
        <p:spPr>
          <a:xfrm flipV="1">
            <a:off x="5431100" y="4335227"/>
            <a:ext cx="1225235" cy="1639"/>
          </a:xfrm>
          <a:prstGeom prst="straightConnector1">
            <a:avLst/>
          </a:prstGeom>
          <a:ln w="15875">
            <a:solidFill>
              <a:srgbClr val="FF99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" name="Picture 8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70" y="2331512"/>
            <a:ext cx="544956" cy="731520"/>
          </a:xfrm>
          <a:prstGeom prst="rect">
            <a:avLst/>
          </a:prstGeom>
        </p:spPr>
      </p:pic>
      <p:cxnSp>
        <p:nvCxnSpPr>
          <p:cNvPr id="91" name="Straight Arrow Connector 90"/>
          <p:cNvCxnSpPr>
            <a:stCxn id="90" idx="1"/>
            <a:endCxn id="94" idx="1"/>
          </p:cNvCxnSpPr>
          <p:nvPr/>
        </p:nvCxnSpPr>
        <p:spPr>
          <a:xfrm flipH="1">
            <a:off x="7926772" y="1817737"/>
            <a:ext cx="16889" cy="2389498"/>
          </a:xfrm>
          <a:prstGeom prst="straightConnector1">
            <a:avLst/>
          </a:prstGeom>
          <a:ln w="15875">
            <a:solidFill>
              <a:schemeClr val="accent5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4" name="Picture 9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772" y="3946748"/>
            <a:ext cx="388107" cy="520974"/>
          </a:xfrm>
          <a:prstGeom prst="rect">
            <a:avLst/>
          </a:prstGeom>
        </p:spPr>
      </p:pic>
      <p:sp>
        <p:nvSpPr>
          <p:cNvPr id="97" name="TextBox 96"/>
          <p:cNvSpPr txBox="1"/>
          <p:nvPr/>
        </p:nvSpPr>
        <p:spPr>
          <a:xfrm>
            <a:off x="1399538" y="3594168"/>
            <a:ext cx="27495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DVHF Far: ISS/DSSS</a:t>
            </a:r>
          </a:p>
          <a:p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DVHF Near: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</a:rPr>
              <a:t>SlipSweep</a:t>
            </a: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No DVHF: GPS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</a:rPr>
              <a:t>TimeSlot</a:t>
            </a: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943967"/>
      </p:ext>
    </p:extLst>
  </p:cSld>
  <p:clrMapOvr>
    <a:masterClrMapping/>
  </p:clrMapOvr>
  <p:transition spd="med" advTm="3000"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5037200" y="1574686"/>
            <a:ext cx="4121321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Communications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VHF Radio between UE2 and Groups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MESH </a:t>
            </a:r>
            <a:r>
              <a:rPr lang="en-US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WiFi</a:t>
            </a: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 between Each Vibrator for Easy Setup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Intra </a:t>
            </a:r>
            <a:r>
              <a:rPr lang="en-US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Vib</a:t>
            </a: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 Communications 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Provides reception redundancy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Reduces missed Sweeps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Display all </a:t>
            </a:r>
            <a:r>
              <a:rPr lang="en-US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Vibs</a:t>
            </a: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 in group accurately in each </a:t>
            </a:r>
            <a:r>
              <a:rPr lang="en-US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Vib</a:t>
            </a:r>
            <a:endParaRPr lang="en-US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Allows Group messaging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COG “Group” Ready messages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Compound PSS messages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Reduced radio traffic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67544" y="841276"/>
            <a:ext cx="8229600" cy="64807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Force III –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WiFi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Vib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 Group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Comms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 descr="UE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2929508"/>
            <a:ext cx="1061488" cy="1224136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107504" y="1777380"/>
            <a:ext cx="2304255" cy="1080120"/>
            <a:chOff x="1077476" y="1811248"/>
            <a:chExt cx="2605027" cy="1255250"/>
          </a:xfrm>
        </p:grpSpPr>
        <p:sp>
          <p:nvSpPr>
            <p:cNvPr id="7" name="Quad Arrow Callout 6"/>
            <p:cNvSpPr/>
            <p:nvPr/>
          </p:nvSpPr>
          <p:spPr>
            <a:xfrm>
              <a:off x="1835696" y="2137420"/>
              <a:ext cx="1080120" cy="576064"/>
            </a:xfrm>
            <a:prstGeom prst="quadArrow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b="1" dirty="0"/>
                <a:t>Mesh</a:t>
              </a:r>
            </a:p>
            <a:p>
              <a:pPr algn="ctr"/>
              <a:r>
                <a:rPr lang="en-US" sz="800" b="1" dirty="0" err="1"/>
                <a:t>WiFi</a:t>
              </a:r>
              <a:endParaRPr lang="en-US" sz="800" b="1" dirty="0"/>
            </a:p>
          </p:txBody>
        </p:sp>
        <p:pic>
          <p:nvPicPr>
            <p:cNvPr id="12" name="Picture 11" descr="Vib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62424" y="2288462"/>
              <a:ext cx="720079" cy="281006"/>
            </a:xfrm>
            <a:prstGeom prst="rect">
              <a:avLst/>
            </a:prstGeom>
          </p:spPr>
        </p:pic>
        <p:pic>
          <p:nvPicPr>
            <p:cNvPr id="14" name="Picture 13" descr="Vib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26320" y="2785492"/>
              <a:ext cx="720079" cy="281006"/>
            </a:xfrm>
            <a:prstGeom prst="rect">
              <a:avLst/>
            </a:prstGeom>
          </p:spPr>
        </p:pic>
        <p:pic>
          <p:nvPicPr>
            <p:cNvPr id="15" name="Picture 14" descr="Vib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77476" y="2281436"/>
              <a:ext cx="720079" cy="281006"/>
            </a:xfrm>
            <a:prstGeom prst="rect">
              <a:avLst/>
            </a:prstGeom>
          </p:spPr>
        </p:pic>
        <p:pic>
          <p:nvPicPr>
            <p:cNvPr id="16" name="Picture 15" descr="Vib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13580" y="1811248"/>
              <a:ext cx="720079" cy="281006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2915816" y="1777380"/>
            <a:ext cx="2304255" cy="1080120"/>
            <a:chOff x="1077476" y="1811248"/>
            <a:chExt cx="2605027" cy="1255250"/>
          </a:xfrm>
        </p:grpSpPr>
        <p:sp>
          <p:nvSpPr>
            <p:cNvPr id="25" name="Quad Arrow Callout 24"/>
            <p:cNvSpPr/>
            <p:nvPr/>
          </p:nvSpPr>
          <p:spPr>
            <a:xfrm>
              <a:off x="1835696" y="2137420"/>
              <a:ext cx="1080120" cy="576064"/>
            </a:xfrm>
            <a:prstGeom prst="quadArrow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b="1" dirty="0"/>
                <a:t>Mesh</a:t>
              </a:r>
            </a:p>
            <a:p>
              <a:pPr algn="ctr"/>
              <a:r>
                <a:rPr lang="en-US" sz="800" b="1" dirty="0" err="1"/>
                <a:t>WiFi</a:t>
              </a:r>
              <a:endParaRPr lang="en-US" sz="800" b="1" dirty="0"/>
            </a:p>
          </p:txBody>
        </p:sp>
        <p:pic>
          <p:nvPicPr>
            <p:cNvPr id="26" name="Picture 25" descr="Vib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62424" y="2288462"/>
              <a:ext cx="720079" cy="281006"/>
            </a:xfrm>
            <a:prstGeom prst="rect">
              <a:avLst/>
            </a:prstGeom>
          </p:spPr>
        </p:pic>
        <p:pic>
          <p:nvPicPr>
            <p:cNvPr id="27" name="Picture 26" descr="Vib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26320" y="2785492"/>
              <a:ext cx="720079" cy="281006"/>
            </a:xfrm>
            <a:prstGeom prst="rect">
              <a:avLst/>
            </a:prstGeom>
          </p:spPr>
        </p:pic>
        <p:pic>
          <p:nvPicPr>
            <p:cNvPr id="28" name="Picture 27" descr="Vib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77476" y="2281436"/>
              <a:ext cx="720079" cy="281006"/>
            </a:xfrm>
            <a:prstGeom prst="rect">
              <a:avLst/>
            </a:prstGeom>
          </p:spPr>
        </p:pic>
        <p:pic>
          <p:nvPicPr>
            <p:cNvPr id="29" name="Picture 28" descr="Vib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13580" y="1811248"/>
              <a:ext cx="720079" cy="281006"/>
            </a:xfrm>
            <a:prstGeom prst="rect">
              <a:avLst/>
            </a:prstGeom>
          </p:spPr>
        </p:pic>
      </p:grpSp>
      <p:grpSp>
        <p:nvGrpSpPr>
          <p:cNvPr id="30" name="Group 29"/>
          <p:cNvGrpSpPr/>
          <p:nvPr/>
        </p:nvGrpSpPr>
        <p:grpSpPr>
          <a:xfrm>
            <a:off x="2987825" y="4297660"/>
            <a:ext cx="2304255" cy="1080120"/>
            <a:chOff x="1077476" y="1811248"/>
            <a:chExt cx="2605027" cy="1255250"/>
          </a:xfrm>
        </p:grpSpPr>
        <p:sp>
          <p:nvSpPr>
            <p:cNvPr id="31" name="Quad Arrow Callout 30"/>
            <p:cNvSpPr/>
            <p:nvPr/>
          </p:nvSpPr>
          <p:spPr>
            <a:xfrm>
              <a:off x="1835696" y="2137420"/>
              <a:ext cx="1080120" cy="576064"/>
            </a:xfrm>
            <a:prstGeom prst="quadArrow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b="1" dirty="0"/>
                <a:t>Mesh</a:t>
              </a:r>
            </a:p>
            <a:p>
              <a:pPr algn="ctr"/>
              <a:r>
                <a:rPr lang="en-US" sz="800" b="1" dirty="0" err="1"/>
                <a:t>WiFi</a:t>
              </a:r>
              <a:endParaRPr lang="en-US" sz="800" b="1" dirty="0"/>
            </a:p>
          </p:txBody>
        </p:sp>
        <p:pic>
          <p:nvPicPr>
            <p:cNvPr id="32" name="Picture 31" descr="Vib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62424" y="2288462"/>
              <a:ext cx="720079" cy="281006"/>
            </a:xfrm>
            <a:prstGeom prst="rect">
              <a:avLst/>
            </a:prstGeom>
          </p:spPr>
        </p:pic>
        <p:pic>
          <p:nvPicPr>
            <p:cNvPr id="33" name="Picture 32" descr="Vib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26320" y="2785492"/>
              <a:ext cx="720079" cy="281006"/>
            </a:xfrm>
            <a:prstGeom prst="rect">
              <a:avLst/>
            </a:prstGeom>
          </p:spPr>
        </p:pic>
        <p:pic>
          <p:nvPicPr>
            <p:cNvPr id="34" name="Picture 33" descr="Vib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77476" y="2281436"/>
              <a:ext cx="720079" cy="281006"/>
            </a:xfrm>
            <a:prstGeom prst="rect">
              <a:avLst/>
            </a:prstGeom>
          </p:spPr>
        </p:pic>
        <p:pic>
          <p:nvPicPr>
            <p:cNvPr id="35" name="Picture 34" descr="Vib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13580" y="1811248"/>
              <a:ext cx="720079" cy="281006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/>
        </p:nvGrpSpPr>
        <p:grpSpPr>
          <a:xfrm>
            <a:off x="107504" y="4297660"/>
            <a:ext cx="2304255" cy="1080120"/>
            <a:chOff x="1077476" y="1811248"/>
            <a:chExt cx="2605027" cy="1255250"/>
          </a:xfrm>
        </p:grpSpPr>
        <p:sp>
          <p:nvSpPr>
            <p:cNvPr id="37" name="Quad Arrow Callout 36"/>
            <p:cNvSpPr/>
            <p:nvPr/>
          </p:nvSpPr>
          <p:spPr>
            <a:xfrm>
              <a:off x="1835696" y="2137420"/>
              <a:ext cx="1080120" cy="576064"/>
            </a:xfrm>
            <a:prstGeom prst="quadArrow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b="1" dirty="0"/>
                <a:t>Mesh</a:t>
              </a:r>
            </a:p>
            <a:p>
              <a:pPr algn="ctr"/>
              <a:r>
                <a:rPr lang="en-US" sz="800" b="1" dirty="0" err="1"/>
                <a:t>WiFi</a:t>
              </a:r>
              <a:endParaRPr lang="en-US" sz="800" b="1" dirty="0"/>
            </a:p>
          </p:txBody>
        </p:sp>
        <p:pic>
          <p:nvPicPr>
            <p:cNvPr id="38" name="Picture 37" descr="Vib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62424" y="2288462"/>
              <a:ext cx="720079" cy="281006"/>
            </a:xfrm>
            <a:prstGeom prst="rect">
              <a:avLst/>
            </a:prstGeom>
          </p:spPr>
        </p:pic>
        <p:pic>
          <p:nvPicPr>
            <p:cNvPr id="39" name="Picture 38" descr="Vib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26320" y="2785492"/>
              <a:ext cx="720079" cy="281006"/>
            </a:xfrm>
            <a:prstGeom prst="rect">
              <a:avLst/>
            </a:prstGeom>
          </p:spPr>
        </p:pic>
        <p:pic>
          <p:nvPicPr>
            <p:cNvPr id="40" name="Picture 39" descr="Vib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77476" y="2281436"/>
              <a:ext cx="720079" cy="281006"/>
            </a:xfrm>
            <a:prstGeom prst="rect">
              <a:avLst/>
            </a:prstGeom>
          </p:spPr>
        </p:pic>
        <p:pic>
          <p:nvPicPr>
            <p:cNvPr id="41" name="Picture 40" descr="Vib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13580" y="1811248"/>
              <a:ext cx="720079" cy="281006"/>
            </a:xfrm>
            <a:prstGeom prst="rect">
              <a:avLst/>
            </a:prstGeom>
          </p:spPr>
        </p:pic>
      </p:grpSp>
      <p:cxnSp>
        <p:nvCxnSpPr>
          <p:cNvPr id="43" name="Straight Arrow Connector 42"/>
          <p:cNvCxnSpPr>
            <a:stCxn id="8" idx="3"/>
            <a:endCxn id="35" idx="0"/>
          </p:cNvCxnSpPr>
          <p:nvPr/>
        </p:nvCxnSpPr>
        <p:spPr>
          <a:xfrm>
            <a:off x="3113208" y="3541576"/>
            <a:ext cx="1021110" cy="756084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27" idx="2"/>
            <a:endCxn id="8" idx="3"/>
          </p:cNvCxnSpPr>
          <p:nvPr/>
        </p:nvCxnSpPr>
        <p:spPr>
          <a:xfrm flipH="1">
            <a:off x="3113208" y="2857500"/>
            <a:ext cx="960370" cy="684076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14" idx="2"/>
            <a:endCxn id="8" idx="1"/>
          </p:cNvCxnSpPr>
          <p:nvPr/>
        </p:nvCxnSpPr>
        <p:spPr>
          <a:xfrm>
            <a:off x="1265266" y="2857500"/>
            <a:ext cx="786454" cy="684076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41" idx="0"/>
            <a:endCxn id="8" idx="1"/>
          </p:cNvCxnSpPr>
          <p:nvPr/>
        </p:nvCxnSpPr>
        <p:spPr>
          <a:xfrm flipV="1">
            <a:off x="1253997" y="3541576"/>
            <a:ext cx="797723" cy="756084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3853788" y="5377780"/>
            <a:ext cx="58862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Fleet 1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971600" y="5377780"/>
            <a:ext cx="5966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Fleet n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899592" y="1531159"/>
            <a:ext cx="7537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Fleet n+1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3563888" y="1489348"/>
            <a:ext cx="9717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Fleet n &lt; 256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785492"/>
            <a:ext cx="450525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8" name="Straight Arrow Connector 67"/>
          <p:cNvCxnSpPr>
            <a:endCxn id="2" idx="0"/>
          </p:cNvCxnSpPr>
          <p:nvPr/>
        </p:nvCxnSpPr>
        <p:spPr>
          <a:xfrm>
            <a:off x="4283968" y="2425452"/>
            <a:ext cx="441287" cy="360040"/>
          </a:xfrm>
          <a:prstGeom prst="straightConnector1">
            <a:avLst/>
          </a:prstGeom>
          <a:ln w="508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4416789"/>
      </p:ext>
    </p:extLst>
  </p:cSld>
  <p:clrMapOvr>
    <a:masterClrMapping/>
  </p:clrMapOvr>
  <p:transition spd="med" advTm="300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 txBox="1">
            <a:spLocks noChangeArrowheads="1"/>
          </p:cNvSpPr>
          <p:nvPr/>
        </p:nvSpPr>
        <p:spPr bwMode="auto">
          <a:xfrm>
            <a:off x="958109" y="1351905"/>
            <a:ext cx="5294078" cy="342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-142869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Seismographs</a:t>
            </a:r>
          </a:p>
          <a:p>
            <a:pPr lvl="1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 Over 25,000 channels world wide</a:t>
            </a:r>
          </a:p>
          <a:p>
            <a:pPr lvl="1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 Includes DAQlink and Sigma</a:t>
            </a:r>
          </a:p>
          <a:p>
            <a:pPr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 Source Controllers</a:t>
            </a:r>
          </a:p>
          <a:p>
            <a:pPr lvl="1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 Universal Encoder 2</a:t>
            </a:r>
          </a:p>
          <a:p>
            <a:pPr lvl="1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 Boom Box 3 – over 2500 units sold    </a:t>
            </a:r>
          </a:p>
          <a:p>
            <a:pPr lvl="1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 Force 3 Vibrator controllers</a:t>
            </a:r>
          </a:p>
          <a:p>
            <a:pPr lvl="1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 RTM 3 Weight Drop Controllers</a:t>
            </a:r>
          </a:p>
          <a:p>
            <a:pPr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 Bird Dog 3 Field QC Systems</a:t>
            </a:r>
          </a:p>
          <a:p>
            <a:pPr lvl="1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 Geophone Testing</a:t>
            </a:r>
          </a:p>
          <a:p>
            <a:pPr lvl="1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 Hydrophone Testing</a:t>
            </a:r>
          </a:p>
          <a:p>
            <a:pPr lvl="1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 Vibrator Quality Control</a:t>
            </a:r>
          </a:p>
          <a:p>
            <a:pPr lvl="2" eaLnBrk="0" hangingPunct="0">
              <a:buFont typeface="Arial" charset="0"/>
              <a:buChar char="•"/>
              <a:tabLst>
                <a:tab pos="6952972" algn="r"/>
              </a:tabLst>
              <a:defRPr/>
            </a:pPr>
            <a:endParaRPr lang="en-US" sz="1667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762000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Seismic Source Company</a:t>
            </a:r>
            <a:endParaRPr lang="en-US" sz="3333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7" name="Picture 6" descr="Bird_Dog_#1.bmp"/>
          <p:cNvPicPr>
            <a:picLocks noChangeAspect="1"/>
          </p:cNvPicPr>
          <p:nvPr/>
        </p:nvPicPr>
        <p:blipFill>
          <a:blip r:embed="rId3" cstate="print"/>
          <a:srcRect b="19200"/>
          <a:stretch>
            <a:fillRect/>
          </a:stretch>
        </p:blipFill>
        <p:spPr>
          <a:xfrm>
            <a:off x="4572000" y="3649588"/>
            <a:ext cx="2012410" cy="2008785"/>
          </a:xfrm>
          <a:prstGeom prst="rect">
            <a:avLst/>
          </a:prstGeom>
          <a:ln>
            <a:noFill/>
          </a:ln>
        </p:spPr>
      </p:pic>
      <p:pic>
        <p:nvPicPr>
          <p:cNvPr id="5" name="Picture 4" descr="Force3.png">
            <a:extLst>
              <a:ext uri="{FF2B5EF4-FFF2-40B4-BE49-F238E27FC236}">
                <a16:creationId xmlns:a16="http://schemas.microsoft.com/office/drawing/2014/main" id="{20F47F47-CD66-47A7-A3F2-68F86128B99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80264" y="2497460"/>
            <a:ext cx="1651025" cy="1656184"/>
          </a:xfrm>
          <a:prstGeom prst="rect">
            <a:avLst/>
          </a:prstGeom>
        </p:spPr>
      </p:pic>
      <p:pic>
        <p:nvPicPr>
          <p:cNvPr id="6" name="Picture 5" descr="C:\Users\JAG2\AppData\Local\Microsoft\Windows\Temporary Internet Files\Content.Word\DAQLINK4.png">
            <a:extLst>
              <a:ext uri="{FF2B5EF4-FFF2-40B4-BE49-F238E27FC236}">
                <a16:creationId xmlns:a16="http://schemas.microsoft.com/office/drawing/2014/main" id="{6A57F582-5BAF-4C45-BEE8-5B26CD0D536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4488" y="1396613"/>
            <a:ext cx="2023120" cy="1397217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19499999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784682193"/>
      </p:ext>
    </p:extLst>
  </p:cSld>
  <p:clrMapOvr>
    <a:masterClrMapping/>
  </p:clrMapOvr>
  <p:transition spd="med" advClick="0" advTm="5000"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5292081" y="1574686"/>
            <a:ext cx="3672408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Access every Force3 in the group over </a:t>
            </a:r>
            <a:r>
              <a:rPr lang="en-US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WiFi</a:t>
            </a: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 from your vehicle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Receive PSS from every Force3 in the group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Real-Time Quality Control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Signature Data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Vib</a:t>
            </a: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 QC Data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Upload Parameters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Sweep Table</a:t>
            </a:r>
          </a:p>
          <a:p>
            <a:pPr marL="628650" lvl="1" indent="-171450">
              <a:buFont typeface="Arial" charset="0"/>
              <a:buChar char="•"/>
            </a:pPr>
            <a:r>
              <a:rPr lang="en-US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Vib</a:t>
            </a: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 Parameters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Wireless Digital Similarities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Upload Firmware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>
                <a:latin typeface="Segoe UI" pitchFamily="34" charset="0"/>
                <a:ea typeface="Segoe UI" pitchFamily="34" charset="0"/>
                <a:cs typeface="Segoe UI" pitchFamily="34" charset="0"/>
              </a:rPr>
              <a:t>Upload Custom Sweeps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67544" y="841276"/>
            <a:ext cx="8229600" cy="64807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Force III –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WiFi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Vib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 Mechanic</a:t>
            </a:r>
          </a:p>
        </p:txBody>
      </p:sp>
      <p:grpSp>
        <p:nvGrpSpPr>
          <p:cNvPr id="24" name="Group 23"/>
          <p:cNvGrpSpPr>
            <a:grpSpLocks noChangeAspect="1"/>
          </p:cNvGrpSpPr>
          <p:nvPr/>
        </p:nvGrpSpPr>
        <p:grpSpPr>
          <a:xfrm>
            <a:off x="304328" y="1777380"/>
            <a:ext cx="4915744" cy="2304256"/>
            <a:chOff x="1077476" y="1811248"/>
            <a:chExt cx="2605027" cy="1255250"/>
          </a:xfrm>
        </p:grpSpPr>
        <p:sp>
          <p:nvSpPr>
            <p:cNvPr id="25" name="Quad Arrow Callout 24"/>
            <p:cNvSpPr/>
            <p:nvPr/>
          </p:nvSpPr>
          <p:spPr>
            <a:xfrm>
              <a:off x="1835696" y="2137420"/>
              <a:ext cx="1080120" cy="576064"/>
            </a:xfrm>
            <a:prstGeom prst="quadArrow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b="1" dirty="0"/>
                <a:t>Mesh</a:t>
              </a:r>
            </a:p>
            <a:p>
              <a:pPr algn="ctr"/>
              <a:r>
                <a:rPr lang="en-US" sz="800" b="1" dirty="0" err="1"/>
                <a:t>WiFi</a:t>
              </a:r>
              <a:endParaRPr lang="en-US" sz="800" b="1" dirty="0"/>
            </a:p>
          </p:txBody>
        </p:sp>
        <p:pic>
          <p:nvPicPr>
            <p:cNvPr id="26" name="Picture 25" descr="Vib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62424" y="2288462"/>
              <a:ext cx="720079" cy="281006"/>
            </a:xfrm>
            <a:prstGeom prst="rect">
              <a:avLst/>
            </a:prstGeom>
          </p:spPr>
        </p:pic>
        <p:pic>
          <p:nvPicPr>
            <p:cNvPr id="27" name="Picture 26" descr="Vib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26320" y="2785492"/>
              <a:ext cx="720079" cy="281006"/>
            </a:xfrm>
            <a:prstGeom prst="rect">
              <a:avLst/>
            </a:prstGeom>
          </p:spPr>
        </p:pic>
        <p:pic>
          <p:nvPicPr>
            <p:cNvPr id="28" name="Picture 27" descr="Vib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77476" y="2281436"/>
              <a:ext cx="720079" cy="281006"/>
            </a:xfrm>
            <a:prstGeom prst="rect">
              <a:avLst/>
            </a:prstGeom>
          </p:spPr>
        </p:pic>
        <p:pic>
          <p:nvPicPr>
            <p:cNvPr id="29" name="Picture 28" descr="Vib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13580" y="1811248"/>
              <a:ext cx="720079" cy="281006"/>
            </a:xfrm>
            <a:prstGeom prst="rect">
              <a:avLst/>
            </a:prstGeom>
          </p:spPr>
        </p:pic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472" y="3721596"/>
            <a:ext cx="976915" cy="4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8" name="Straight Arrow Connector 67"/>
          <p:cNvCxnSpPr/>
          <p:nvPr/>
        </p:nvCxnSpPr>
        <p:spPr>
          <a:xfrm>
            <a:off x="3208938" y="3180005"/>
            <a:ext cx="1090341" cy="643710"/>
          </a:xfrm>
          <a:prstGeom prst="straightConnector1">
            <a:avLst/>
          </a:prstGeom>
          <a:ln w="508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3920887"/>
      </p:ext>
    </p:extLst>
  </p:cSld>
  <p:clrMapOvr>
    <a:masterClrMapping/>
  </p:clrMapOvr>
  <p:transition spd="med" advTm="3000"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762000"/>
            <a:ext cx="9144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Central Shooting VS QC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2137420"/>
            <a:ext cx="3761158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Central Shooting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Requires Radio Communications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All Fleets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All Times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Limited By Radio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Bandwidth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Latency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Uptime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724128" y="2137419"/>
            <a:ext cx="266380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Central QC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Radio Not Required </a:t>
            </a:r>
          </a:p>
          <a:p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At All Times</a:t>
            </a:r>
          </a:p>
          <a:p>
            <a:endParaRPr lang="en-US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Lack Of Radio Does </a:t>
            </a:r>
          </a:p>
          <a:p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Not Stop Production</a:t>
            </a:r>
          </a:p>
          <a:p>
            <a:endParaRPr lang="en-US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Synchronizes Status </a:t>
            </a:r>
          </a:p>
          <a:p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When Radio Working</a:t>
            </a:r>
          </a:p>
        </p:txBody>
      </p:sp>
    </p:spTree>
    <p:extLst>
      <p:ext uri="{BB962C8B-B14F-4D97-AF65-F5344CB8AC3E}">
        <p14:creationId xmlns:p14="http://schemas.microsoft.com/office/powerpoint/2010/main" val="2427215166"/>
      </p:ext>
    </p:extLst>
  </p:cSld>
  <p:clrMapOvr>
    <a:masterClrMapping/>
  </p:clrMapOvr>
  <p:transition spd="med" advTm="3000"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17340"/>
            <a:ext cx="4872541" cy="4032448"/>
          </a:xfrm>
        </p:spPr>
        <p:txBody>
          <a:bodyPr/>
          <a:lstStyle/>
          <a:p>
            <a:pPr>
              <a:buClrTx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Fully compatible, accurate, reliable and safe control of all servo-hydraulic vibrators</a:t>
            </a:r>
          </a:p>
          <a:p>
            <a:pPr>
              <a:buClrTx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Works with previous generation controllers</a:t>
            </a:r>
          </a:p>
          <a:p>
            <a:pPr>
              <a:buClrTx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Maximum Force output with minimum distortion</a:t>
            </a:r>
          </a:p>
          <a:p>
            <a:pPr>
              <a:buClrTx/>
              <a:buNone/>
            </a:pPr>
            <a:endParaRPr lang="en-US" sz="1667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endParaRPr lang="en-US" sz="1667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endParaRPr lang="en-US" sz="1667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endParaRPr lang="en-US" sz="1667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 descr="Force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2830520"/>
            <a:ext cx="2217552" cy="26693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97" y="3187515"/>
            <a:ext cx="4939055" cy="231238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62000" y="762000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Force III Vibrator Controller (F3)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367230"/>
            <a:ext cx="2669614" cy="1516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435094"/>
      </p:ext>
    </p:extLst>
  </p:cSld>
  <p:clrMapOvr>
    <a:masterClrMapping/>
  </p:clrMapOvr>
  <p:transition advTm="3000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89348"/>
            <a:ext cx="2880320" cy="3781152"/>
          </a:xfrm>
        </p:spPr>
        <p:txBody>
          <a:bodyPr/>
          <a:lstStyle/>
          <a:p>
            <a:pPr marL="171450" indent="-171450">
              <a:buClrTx/>
              <a:buFont typeface="Arial" charset="0"/>
              <a:buChar char="•"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F3 uses stable Force and Phase control for accurate and reliable control of all vibrators</a:t>
            </a:r>
          </a:p>
          <a:p>
            <a:pPr marL="171450" indent="-171450">
              <a:buClrTx/>
              <a:buFont typeface="Arial" charset="0"/>
              <a:buChar char="•"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indent="-171450">
              <a:buClrTx/>
              <a:buFont typeface="Arial" charset="0"/>
              <a:buChar char="•"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Limits control allows broad band sweeps without any worry of damaging the vibrator</a:t>
            </a:r>
          </a:p>
          <a:p>
            <a:pPr marL="171450" indent="-171450">
              <a:buClrTx/>
              <a:buFont typeface="Arial" charset="0"/>
              <a:buChar char="•"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438" y="1489348"/>
            <a:ext cx="5472608" cy="41044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2000" y="762000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Force III - Performance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691711"/>
      </p:ext>
    </p:extLst>
  </p:cSld>
  <p:clrMapOvr>
    <a:masterClrMapping/>
  </p:clrMapOvr>
  <p:transition spd="med" advTm="3000"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534" y="1489348"/>
            <a:ext cx="3037338" cy="3960440"/>
          </a:xfrm>
        </p:spPr>
        <p:txBody>
          <a:bodyPr/>
          <a:lstStyle/>
          <a:p>
            <a:pPr marL="171450" indent="-171450">
              <a:buClrTx/>
              <a:buFont typeface="Arial" charset="0"/>
              <a:buChar char="•"/>
            </a:pPr>
            <a:r>
              <a:rPr lang="en-US" sz="1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Sweeps from 0 to 700 Hz have been tested</a:t>
            </a:r>
          </a:p>
          <a:p>
            <a:pPr marL="171450" indent="-171450">
              <a:buClrTx/>
              <a:buFont typeface="Arial" charset="0"/>
              <a:buChar char="•"/>
            </a:pPr>
            <a:r>
              <a:rPr lang="en-US" sz="1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64 standard, custom or linked sweeps</a:t>
            </a:r>
          </a:p>
          <a:p>
            <a:pPr marL="171450" indent="-171450">
              <a:buClrTx/>
              <a:buFont typeface="Arial" pitchFamily="34" charset="0"/>
              <a:buChar char="•"/>
            </a:pPr>
            <a:r>
              <a:rPr lang="en-US" sz="1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Non-Linear sweeps can be used to increase energy at desired frequencies</a:t>
            </a:r>
          </a:p>
          <a:p>
            <a:pPr marL="171450" indent="-171450">
              <a:buClrTx/>
              <a:buFont typeface="Arial" charset="0"/>
              <a:buChar char="•"/>
            </a:pPr>
            <a:r>
              <a:rPr lang="en-US" sz="1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Random sweeps and Adaptive LMS Digital Filter control option available</a:t>
            </a:r>
          </a:p>
          <a:p>
            <a:pPr marL="171450" indent="-171450">
              <a:buClrTx/>
              <a:buFont typeface="Arial" charset="0"/>
              <a:buChar char="•"/>
            </a:pPr>
            <a:r>
              <a:rPr lang="en-US" sz="1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High definition stored sweep support</a:t>
            </a:r>
          </a:p>
          <a:p>
            <a:pPr marL="171450" indent="-171450">
              <a:buClrTx/>
              <a:buFont typeface="Arial" charset="0"/>
              <a:buChar char="•"/>
            </a:pPr>
            <a:endParaRPr lang="en-US" sz="18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2" descr="E:\_jag\AHV4_low freq_0 to 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489348"/>
            <a:ext cx="5269586" cy="370180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62000" y="762000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Force III - Sweeps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092421"/>
      </p:ext>
    </p:extLst>
  </p:cSld>
  <p:clrMapOvr>
    <a:masterClrMapping/>
  </p:clrMapOvr>
  <p:transition spd="med" advTm="3000"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17340"/>
            <a:ext cx="4872541" cy="4032448"/>
          </a:xfrm>
        </p:spPr>
        <p:txBody>
          <a:bodyPr/>
          <a:lstStyle/>
          <a:p>
            <a:pPr>
              <a:buClrTx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Internally stored location and performance info for each shot for redundancy (PSS, VSS &amp; QC)</a:t>
            </a:r>
          </a:p>
          <a:p>
            <a:pPr>
              <a:buClrTx/>
            </a:pPr>
            <a:r>
              <a:rPr lang="en-US" sz="1667" dirty="0">
                <a:latin typeface="Segoe UI" pitchFamily="34" charset="0"/>
                <a:ea typeface="Segoe UI" pitchFamily="34" charset="0"/>
                <a:cs typeface="Segoe UI" pitchFamily="34" charset="0"/>
              </a:rPr>
              <a:t>Store PSS, VSS &amp; QC on USB for easy harvesting</a:t>
            </a:r>
          </a:p>
          <a:p>
            <a:pPr>
              <a:buClrTx/>
              <a:buNone/>
            </a:pPr>
            <a:endParaRPr lang="en-US" sz="1667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endParaRPr lang="en-US" sz="1667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endParaRPr lang="en-US" sz="1667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endParaRPr lang="en-US" sz="1667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" name="Picture 3" descr="Force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63224" y="2353444"/>
            <a:ext cx="2217552" cy="26693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62000" y="762000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Force III – Storage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544" y="2542852"/>
            <a:ext cx="2562583" cy="1781424"/>
          </a:xfrm>
          <a:prstGeom prst="rect">
            <a:avLst/>
          </a:prstGeom>
        </p:spPr>
      </p:pic>
      <p:pic>
        <p:nvPicPr>
          <p:cNvPr id="9" name="Picture 4" descr="http://ts1.mm.bing.net/th?&amp;id=HN.607987332964288505&amp;w=300&amp;h=300&amp;c=0&amp;pid=1.9&amp;rs=0&amp;p=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1" t="22680" r="20160" b="26921"/>
          <a:stretch/>
        </p:blipFill>
        <p:spPr bwMode="auto">
          <a:xfrm>
            <a:off x="467544" y="2903098"/>
            <a:ext cx="2437683" cy="2119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197461"/>
      </p:ext>
    </p:extLst>
  </p:cSld>
  <p:clrMapOvr>
    <a:masterClrMapping/>
  </p:clrMapOvr>
  <p:transition advTm="3000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17340"/>
            <a:ext cx="3672408" cy="3925168"/>
          </a:xfrm>
        </p:spPr>
        <p:txBody>
          <a:bodyPr/>
          <a:lstStyle/>
          <a:p>
            <a:pPr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Internal 32 bit A/D Vibrator Signature Recorder: Vibrator Reference, Baseplate, Reaction Mass, Ground Force along with GPS Time and GPS Position are stored internally for each sweep.</a:t>
            </a:r>
          </a:p>
          <a:p>
            <a:pPr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All Vibrator signatures for a VP can be combined</a:t>
            </a:r>
          </a:p>
          <a:p>
            <a:pPr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Analog Vibrator signatures available for external recording</a:t>
            </a:r>
          </a:p>
          <a:p>
            <a:pPr>
              <a:buClrTx/>
            </a:pPr>
            <a:r>
              <a:rPr lang="en-US" sz="1800" dirty="0">
                <a:latin typeface="Segoe UI" pitchFamily="34" charset="0"/>
                <a:ea typeface="Segoe UI" pitchFamily="34" charset="0"/>
                <a:cs typeface="Segoe UI" pitchFamily="34" charset="0"/>
              </a:rPr>
              <a:t>User selectable Sample Rate (¼ms to 8ms)</a:t>
            </a:r>
          </a:p>
          <a:p>
            <a:pPr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633364"/>
            <a:ext cx="5142364" cy="38379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0" y="762000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Force III – Signature Recording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480168"/>
      </p:ext>
    </p:extLst>
  </p:cSld>
  <p:clrMapOvr>
    <a:masterClrMapping/>
  </p:clrMapOvr>
  <p:transition spd="med" advTm="3000"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71" y="1633500"/>
            <a:ext cx="2962672" cy="3657864"/>
          </a:xfrm>
        </p:spPr>
        <p:txBody>
          <a:bodyPr/>
          <a:lstStyle/>
          <a:p>
            <a:pPr marL="171450" indent="-171450">
              <a:buClrTx/>
              <a:buFont typeface="Arial" charset="0"/>
              <a:buChar char="•"/>
            </a:pPr>
            <a:r>
              <a:rPr lang="en-US" sz="2000" dirty="0"/>
              <a:t>Enables vibrator technician to see </a:t>
            </a:r>
            <a:r>
              <a:rPr lang="en-US" sz="2000" b="1" dirty="0"/>
              <a:t>real time vibrator signature data</a:t>
            </a:r>
            <a:r>
              <a:rPr lang="en-US" sz="2000" dirty="0"/>
              <a:t> (TR, SBP, SRM, SGF)</a:t>
            </a: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ClrTx/>
              <a:buNone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633500"/>
            <a:ext cx="6055657" cy="34063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2000" y="762000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Force III – Standard VSS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044929"/>
      </p:ext>
    </p:extLst>
  </p:cSld>
  <p:clrMapOvr>
    <a:masterClrMapping/>
  </p:clrMapOvr>
  <p:transition spd="med" advTm="3000"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ird_Dog_#1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4302" y="1567706"/>
            <a:ext cx="3319397" cy="254487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Picture 3" descr="Bird_Dog_#1.bmp"/>
          <p:cNvPicPr>
            <a:picLocks noChangeAspect="1"/>
          </p:cNvPicPr>
          <p:nvPr/>
        </p:nvPicPr>
        <p:blipFill>
          <a:blip r:embed="rId4" cstate="print"/>
          <a:srcRect t="5000" b="9000"/>
          <a:stretch>
            <a:fillRect/>
          </a:stretch>
        </p:blipFill>
        <p:spPr>
          <a:xfrm>
            <a:off x="683568" y="4262649"/>
            <a:ext cx="1509641" cy="96589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4" descr="Bird_Dog_#1.bmp"/>
          <p:cNvPicPr>
            <a:picLocks noChangeAspect="1"/>
          </p:cNvPicPr>
          <p:nvPr/>
        </p:nvPicPr>
        <p:blipFill>
          <a:blip r:embed="rId5" cstate="print"/>
          <a:srcRect t="15360" b="19200"/>
          <a:stretch>
            <a:fillRect/>
          </a:stretch>
        </p:blipFill>
        <p:spPr>
          <a:xfrm rot="18883524">
            <a:off x="2323532" y="3703681"/>
            <a:ext cx="2381365" cy="1555533"/>
          </a:xfrm>
          <a:prstGeom prst="rect">
            <a:avLst/>
          </a:prstGeom>
          <a:ln>
            <a:noFill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331974" y="1477347"/>
            <a:ext cx="4704522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42869" indent="-142869">
              <a:buFont typeface="Arial" charset="0"/>
              <a:buChar char="•"/>
            </a:pPr>
            <a:r>
              <a:rPr lang="en-US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QC vibrator performance in the field, using independent accelerometers  </a:t>
            </a:r>
          </a:p>
          <a:p>
            <a:pPr marL="523854" lvl="1" indent="-142869">
              <a:buFont typeface="Arial" charset="0"/>
              <a:buChar char="•"/>
            </a:pP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Amplitude and phase displays</a:t>
            </a:r>
          </a:p>
          <a:p>
            <a:pPr marL="523854" lvl="1" indent="-142869">
              <a:buFont typeface="Arial" charset="0"/>
              <a:buChar char="•"/>
            </a:pP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Force and distortion analysis</a:t>
            </a:r>
          </a:p>
          <a:p>
            <a:pPr marL="523854" lvl="1" indent="-142869">
              <a:buFont typeface="Arial" charset="0"/>
              <a:buChar char="•"/>
            </a:pP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Verifies correct ground force calculation and polarity</a:t>
            </a:r>
          </a:p>
          <a:p>
            <a:pPr marL="523854" lvl="1" indent="-142869">
              <a:buFont typeface="Arial" charset="0"/>
              <a:buChar char="•"/>
            </a:pPr>
            <a:endParaRPr lang="en-US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42869" indent="-142869">
              <a:buFont typeface="Arial" charset="0"/>
              <a:buChar char="•"/>
            </a:pPr>
            <a:r>
              <a:rPr lang="en-US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Includes "Vibrator QC Software" for Vibrator Analysis</a:t>
            </a:r>
          </a:p>
          <a:p>
            <a:pPr marL="523854" lvl="1" indent="-142869">
              <a:buFont typeface="Arial" charset="0"/>
              <a:buChar char="•"/>
            </a:pP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Time and Frequency Domain Tests</a:t>
            </a:r>
          </a:p>
          <a:p>
            <a:pPr marL="523854" lvl="1" indent="-142869">
              <a:buFont typeface="Arial" charset="0"/>
              <a:buChar char="•"/>
            </a:pP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Measures Output Force and Phase Error</a:t>
            </a:r>
          </a:p>
          <a:p>
            <a:pPr marL="523854" lvl="1" indent="-142869">
              <a:buFont typeface="Arial" charset="0"/>
              <a:buChar char="•"/>
            </a:pPr>
            <a:r>
              <a:rPr lang="en-US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Measures Distortion and Start Time Differences</a:t>
            </a:r>
          </a:p>
          <a:p>
            <a:pPr marL="142869" indent="-142869">
              <a:buFont typeface="Arial" charset="0"/>
              <a:buChar char="•"/>
            </a:pPr>
            <a:endParaRPr lang="en-US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42869" indent="-142869">
              <a:buFont typeface="Arial" charset="0"/>
              <a:buChar char="•"/>
            </a:pPr>
            <a:endParaRPr lang="en-US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0" y="762000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 err="1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BirdDog</a:t>
            </a: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 3 – Vibrator QC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15806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572000" y="1717373"/>
            <a:ext cx="4320480" cy="3652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42869" indent="-142869">
              <a:buFont typeface="Arial" charset="0"/>
              <a:buChar char="•"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Additional functionality than </a:t>
            </a:r>
            <a:r>
              <a:rPr lang="en-US" b="1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BirdDog</a:t>
            </a: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 3-3 </a:t>
            </a:r>
          </a:p>
          <a:p>
            <a:pPr marL="142869" indent="-142869">
              <a:buFont typeface="Arial" charset="0"/>
              <a:buChar char="•"/>
            </a:pPr>
            <a:endParaRPr lang="en-US" sz="667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42869" indent="-142869">
              <a:buFont typeface="Arial" charset="0"/>
              <a:buChar char="•"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Check Zero Time for up to 10 Vibrators at a time</a:t>
            </a:r>
          </a:p>
          <a:p>
            <a:pPr marL="142869" indent="-142869">
              <a:buFont typeface="Arial" charset="0"/>
              <a:buChar char="•"/>
            </a:pPr>
            <a:endParaRPr lang="en-US" sz="667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42869" indent="-142869">
              <a:buFont typeface="Arial" charset="0"/>
              <a:buChar char="•"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Connect directly to the Vibrator Decoder to test all QC Signals</a:t>
            </a:r>
          </a:p>
          <a:p>
            <a:pPr marL="142869" indent="-142869">
              <a:buFont typeface="Arial" charset="0"/>
              <a:buChar char="•"/>
            </a:pPr>
            <a:endParaRPr lang="en-US" sz="667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42869" indent="-142869">
              <a:buFont typeface="Arial" charset="0"/>
              <a:buChar char="•"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Independent Magnetic Accelerometers (up to 8)</a:t>
            </a:r>
          </a:p>
          <a:p>
            <a:pPr marL="142869" indent="-142869">
              <a:buFont typeface="Arial" charset="0"/>
              <a:buChar char="•"/>
            </a:pPr>
            <a:endParaRPr lang="en-US" sz="667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42869" indent="-142869">
              <a:buFont typeface="Arial" charset="0"/>
              <a:buChar char="•"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Built-In Wireline Sims for up to 5 Vibrators</a:t>
            </a:r>
          </a:p>
          <a:p>
            <a:pPr marL="142869" indent="-142869">
              <a:buFont typeface="Arial" charset="0"/>
              <a:buChar char="•"/>
            </a:pPr>
            <a:endParaRPr lang="en-US" sz="667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42869" indent="-142869">
              <a:buFont typeface="Arial" charset="0"/>
              <a:buChar char="•"/>
            </a:pP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Test Accelerometers</a:t>
            </a:r>
          </a:p>
        </p:txBody>
      </p:sp>
      <p:pic>
        <p:nvPicPr>
          <p:cNvPr id="4098" name="Picture 2" descr="Bird Dog II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7380"/>
            <a:ext cx="3956544" cy="323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62000" y="762000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 err="1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BirdDog</a:t>
            </a: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 3-11 – Vibrator QC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103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12636"/>
            <a:ext cx="4402832" cy="3657864"/>
          </a:xfrm>
        </p:spPr>
        <p:txBody>
          <a:bodyPr/>
          <a:lstStyle/>
          <a:p>
            <a:pPr>
              <a:buClrTx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Latest Generation of Source Controllers and Acquisition Management Software</a:t>
            </a:r>
          </a:p>
          <a:p>
            <a:pPr>
              <a:buClrTx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Designed for High-Productivity Acquisition</a:t>
            </a:r>
          </a:p>
          <a:p>
            <a:pPr>
              <a:buClrTx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Universal Compatible</a:t>
            </a:r>
          </a:p>
          <a:p>
            <a:pPr>
              <a:buClrTx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The most advanced and versatile source control solution on the market</a:t>
            </a:r>
          </a:p>
          <a:p>
            <a:pPr>
              <a:buClrTx/>
            </a:pPr>
            <a:endParaRPr lang="en-US" sz="2000" b="1" dirty="0"/>
          </a:p>
        </p:txBody>
      </p:sp>
      <p:pic>
        <p:nvPicPr>
          <p:cNvPr id="6" name="Picture 5" descr="Force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1367230"/>
            <a:ext cx="1651025" cy="1656184"/>
          </a:xfrm>
          <a:prstGeom prst="rect">
            <a:avLst/>
          </a:prstGeom>
        </p:spPr>
      </p:pic>
      <p:pic>
        <p:nvPicPr>
          <p:cNvPr id="8" name="Picture 7" descr="UE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79532" y="809497"/>
            <a:ext cx="1469610" cy="169479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62000" y="762000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Force 3 Source Controllers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66CFDA-150A-49E1-83E2-F07CC28B1B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571" y="2567641"/>
            <a:ext cx="3855571" cy="18051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E5542AB-7A56-4173-A62D-423D59794E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4313450"/>
            <a:ext cx="2419228" cy="137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185878"/>
      </p:ext>
    </p:extLst>
  </p:cSld>
  <p:clrMapOvr>
    <a:masterClrMapping/>
  </p:clrMapOvr>
  <p:transition spd="med" advTm="3000">
    <p:fad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627" y="1357334"/>
            <a:ext cx="6660740" cy="41629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2000" y="762000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 err="1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VibTest</a:t>
            </a: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 + BD3-11 – Vibrator QC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54217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412092" y="1477347"/>
            <a:ext cx="3624403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42869" indent="-142869">
              <a:buFont typeface="Arial" charset="0"/>
              <a:buChar char="•"/>
            </a:pPr>
            <a:r>
              <a:rPr lang="en-US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Uses independent accelerometers to approximate the Ground Force using the Weighted Sum method.</a:t>
            </a:r>
          </a:p>
          <a:p>
            <a:pPr marL="142869" indent="-142869">
              <a:buFont typeface="Arial" charset="0"/>
              <a:buChar char="•"/>
            </a:pPr>
            <a:endParaRPr lang="en-US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42869" indent="-142869">
              <a:buFont typeface="Arial" charset="0"/>
              <a:buChar char="•"/>
            </a:pPr>
            <a:r>
              <a:rPr lang="en-US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Measures the Hold Down weight and the Output Force of the Servo Hydraulic Vibrator unit. </a:t>
            </a:r>
          </a:p>
          <a:p>
            <a:pPr marL="142869" indent="-142869">
              <a:buFont typeface="Arial" charset="0"/>
              <a:buChar char="•"/>
            </a:pPr>
            <a:endParaRPr lang="en-US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142869" indent="-142869">
              <a:buFont typeface="Arial" charset="0"/>
              <a:buChar char="•"/>
            </a:pPr>
            <a:r>
              <a:rPr lang="en-US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The output of the Load Cells can be recorded with any accurate seismic recording system.</a:t>
            </a:r>
          </a:p>
          <a:p>
            <a:pPr marL="142869" indent="-142869">
              <a:buFont typeface="Arial" charset="0"/>
              <a:buChar char="•"/>
            </a:pPr>
            <a:endParaRPr lang="en-US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26" name="Picture 2" descr="http://seismicsource.com/pict/load_ce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174" y="1477346"/>
            <a:ext cx="2280253" cy="1140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eismicsource.com/pict/load_cell_vib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915" y="2682923"/>
            <a:ext cx="2266513" cy="1005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eismicsource.com/pict/load_cell_graph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614" y="3772325"/>
            <a:ext cx="4090968" cy="1845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seismicsource.com/pict/load_cell_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909" y="1477346"/>
            <a:ext cx="2080893" cy="2229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62000" y="762000"/>
            <a:ext cx="762000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  <a:buSzPct val="95000"/>
            </a:pPr>
            <a:r>
              <a:rPr lang="en-GB" sz="3333" b="1" dirty="0">
                <a:solidFill>
                  <a:srgbClr val="002060"/>
                </a:solidFill>
                <a:latin typeface="Segoe UI" panose="020B0502040204020203" pitchFamily="34" charset="0"/>
                <a:ea typeface="Tahoma" pitchFamily="34" charset="0"/>
                <a:cs typeface="Segoe UI" panose="020B0502040204020203" pitchFamily="34" charset="0"/>
              </a:rPr>
              <a:t>Load Cell – Vibrator QC</a:t>
            </a:r>
            <a:endParaRPr lang="en-US" sz="3200" b="1" dirty="0">
              <a:solidFill>
                <a:srgbClr val="002060"/>
              </a:solidFill>
              <a:latin typeface="Segoe UI" panose="020B0502040204020203" pitchFamily="34" charset="0"/>
              <a:ea typeface="Tahoma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70406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685949"/>
          </a:xfrm>
        </p:spPr>
        <p:txBody>
          <a:bodyPr/>
          <a:lstStyle/>
          <a:p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Navigator Software</a:t>
            </a: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5076056" y="1489348"/>
            <a:ext cx="406794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indent="-171450">
              <a:buFont typeface="Arial" charset="0"/>
              <a:buChar char="•"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Vibrator Navigation for stake free operation</a:t>
            </a:r>
          </a:p>
          <a:p>
            <a:pPr marL="171450" indent="-171450">
              <a:buFont typeface="Arial" charset="0"/>
              <a:buChar char="•"/>
            </a:pPr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Simple Go-To Flag Navigation</a:t>
            </a:r>
          </a:p>
          <a:p>
            <a:pPr marL="171450" indent="-171450">
              <a:buFont typeface="Arial" charset="0"/>
              <a:buChar char="•"/>
            </a:pPr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Shows all vibrators in a Group</a:t>
            </a:r>
          </a:p>
          <a:p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Computes distance to Flags</a:t>
            </a:r>
          </a:p>
          <a:p>
            <a:pPr marL="171450" indent="-171450">
              <a:buFont typeface="Arial" charset="0"/>
              <a:buChar char="•"/>
            </a:pPr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Keep out zones</a:t>
            </a:r>
          </a:p>
          <a:p>
            <a:pPr marL="171450" indent="-171450">
              <a:buFont typeface="Arial" charset="0"/>
              <a:buChar char="•"/>
            </a:pPr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171450" indent="-171450">
              <a:buFont typeface="Arial" charset="0"/>
              <a:buChar char="•"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Easy to see ‘Track’ of previous positions or planned trail</a:t>
            </a:r>
          </a:p>
          <a:p>
            <a:pPr marL="171450" indent="-171450">
              <a:buFont typeface="Arial" charset="0"/>
              <a:buChar char="•"/>
            </a:pPr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23528" y="1705373"/>
            <a:ext cx="4608512" cy="2952328"/>
            <a:chOff x="827584" y="2785492"/>
            <a:chExt cx="5524500" cy="3153205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7584" y="2785492"/>
              <a:ext cx="5524500" cy="1285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27584" y="4073169"/>
              <a:ext cx="5524500" cy="131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27584" y="5386247"/>
              <a:ext cx="5524500" cy="552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141096661"/>
      </p:ext>
    </p:extLst>
  </p:cSld>
  <p:clrMapOvr>
    <a:masterClrMapping/>
  </p:clrMapOvr>
  <p:transition spd="med" advTm="3000"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613941"/>
          </a:xfrm>
        </p:spPr>
        <p:txBody>
          <a:bodyPr/>
          <a:lstStyle/>
          <a:p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Navigator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None/>
            </a:pPr>
            <a:endParaRPr lang="en-US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393700" lvl="1" indent="0">
              <a:buNone/>
            </a:pPr>
            <a:endParaRPr lang="en-US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3173"/>
            <a:ext cx="3873178" cy="309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427984" y="1705372"/>
            <a:ext cx="4680520" cy="3657864"/>
          </a:xfrm>
          <a:prstGeom prst="rect">
            <a:avLst/>
          </a:prstGeom>
        </p:spPr>
        <p:txBody>
          <a:bodyPr/>
          <a:lstStyle/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5000"/>
              <a:buFont typeface="Wingdings 2" pitchFamily="18" charset="2"/>
              <a:buChar char=""/>
              <a:tabLst/>
              <a:defRPr/>
            </a:pPr>
            <a:r>
              <a:rPr lang="en-US" sz="2000" baseline="0" dirty="0">
                <a:latin typeface="Segoe UI" pitchFamily="34" charset="0"/>
                <a:ea typeface="Segoe UI" pitchFamily="34" charset="0"/>
                <a:cs typeface="Segoe UI" pitchFamily="34" charset="0"/>
              </a:rPr>
              <a:t>Scouting Feature - Routes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and Trails can be recorded and loaded for “drive around” guidance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5000"/>
              <a:tabLst/>
              <a:defRPr/>
            </a:pPr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5000"/>
              <a:buFont typeface="Wingdings 2" pitchFamily="18" charset="2"/>
              <a:buChar char=""/>
              <a:tabLst/>
              <a:defRPr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Map overlay, source and receiver points, shape files, and user edited feature layers may be easily loaded and turned on or off to enhance readability of display</a:t>
            </a:r>
          </a:p>
          <a:p>
            <a:pPr marL="273050" marR="0" lvl="0" indent="-2730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5000"/>
              <a:buFont typeface="Wingdings 2" pitchFamily="18" charset="2"/>
              <a:buChar char=""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393700" marR="0" lvl="1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731544"/>
      </p:ext>
    </p:extLst>
  </p:cSld>
  <p:clrMapOvr>
    <a:masterClrMapping/>
  </p:clrMapOvr>
  <p:transition spd="med" advTm="3000"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613941"/>
          </a:xfrm>
        </p:spPr>
        <p:txBody>
          <a:bodyPr/>
          <a:lstStyle/>
          <a:p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Navigator Integration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864" y="1633364"/>
            <a:ext cx="5544616" cy="3528392"/>
          </a:xfrm>
        </p:spPr>
        <p:txBody>
          <a:bodyPr/>
          <a:lstStyle/>
          <a:p>
            <a:pPr>
              <a:buClrTx/>
              <a:buNone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Optimized for use with UE2 / Force 3 system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Shows Shot Points Remaining to be acquired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Wireless connection to GPS Data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Uses same high accuracy GPS used for </a:t>
            </a:r>
            <a:r>
              <a:rPr lang="en-US" sz="2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vib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control electronics</a:t>
            </a:r>
          </a:p>
          <a:p>
            <a:pPr>
              <a:buClrTx/>
            </a:pPr>
            <a:r>
              <a:rPr lang="en-US" sz="2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SourceLink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observer commands next waypoint to Navigator software</a:t>
            </a:r>
          </a:p>
          <a:p>
            <a:pPr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lvl="1"/>
            <a:endParaRPr lang="en-US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393700" lvl="1" indent="0">
              <a:buNone/>
            </a:pPr>
            <a:endParaRPr lang="en-US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194" name="Picture 2" descr="GPS Navigator Software T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57365"/>
            <a:ext cx="2808312" cy="37444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14640975"/>
      </p:ext>
    </p:extLst>
  </p:cSld>
  <p:clrMapOvr>
    <a:masterClrMapping/>
  </p:clrMapOvr>
  <p:transition spd="med" advTm="3000"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613941"/>
          </a:xfrm>
        </p:spPr>
        <p:txBody>
          <a:bodyPr/>
          <a:lstStyle/>
          <a:p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Tracking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5936" y="1705372"/>
            <a:ext cx="4330824" cy="3657864"/>
          </a:xfrm>
        </p:spPr>
        <p:txBody>
          <a:bodyPr/>
          <a:lstStyle/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Specifically Designed for Seismic Industry</a:t>
            </a:r>
          </a:p>
          <a:p>
            <a:pPr>
              <a:buClrTx/>
            </a:pPr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Loads Standard Seismic Surveying Files (SEG P1)</a:t>
            </a:r>
          </a:p>
          <a:p>
            <a:pPr>
              <a:buClrTx/>
            </a:pPr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r>
              <a:rPr lang="en-US" sz="20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GeoFencing</a:t>
            </a: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 with Buffer Zone</a:t>
            </a:r>
          </a:p>
          <a:p>
            <a:pPr>
              <a:buClrTx/>
            </a:pPr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Vehicle Paths and Routes</a:t>
            </a:r>
          </a:p>
          <a:p>
            <a:pPr>
              <a:buClrTx/>
            </a:pPr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Multiple Layers – Easily selected for display</a:t>
            </a:r>
          </a:p>
          <a:p>
            <a:pPr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endParaRPr lang="en-US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393700" lvl="1" indent="0">
              <a:buNone/>
            </a:pPr>
            <a:endParaRPr lang="en-US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95536" y="1633364"/>
            <a:ext cx="3200772" cy="3431654"/>
            <a:chOff x="6300192" y="1417340"/>
            <a:chExt cx="2552700" cy="249555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00192" y="1417340"/>
              <a:ext cx="2552700" cy="2495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14240" y="2353444"/>
              <a:ext cx="45720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439889020"/>
      </p:ext>
    </p:extLst>
  </p:cSld>
  <p:clrMapOvr>
    <a:masterClrMapping/>
  </p:clrMapOvr>
  <p:transition spd="med" advTm="3000"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613941"/>
          </a:xfrm>
        </p:spPr>
        <p:txBody>
          <a:bodyPr/>
          <a:lstStyle/>
          <a:p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Tracking – Alerts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6016" y="1489348"/>
            <a:ext cx="4248472" cy="3960440"/>
          </a:xfrm>
        </p:spPr>
        <p:txBody>
          <a:bodyPr/>
          <a:lstStyle/>
          <a:p>
            <a:pPr>
              <a:buClrTx/>
              <a:buNone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Legal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Keep Out Area Alerts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Restricted Area Alerts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Warnings Buffers for keep out and restricted areas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Verification of vehicle positions during entire job.</a:t>
            </a:r>
          </a:p>
          <a:p>
            <a:pPr>
              <a:buClrTx/>
              <a:buNone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Safety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Speed Warning Alerts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Idle Alerts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Hazards Alerts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61356"/>
            <a:ext cx="4320480" cy="3833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83966007"/>
      </p:ext>
    </p:extLst>
  </p:cSld>
  <p:clrMapOvr>
    <a:masterClrMapping/>
  </p:clrMapOvr>
  <p:transition spd="med" advTm="3000"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613941"/>
          </a:xfrm>
        </p:spPr>
        <p:txBody>
          <a:bodyPr/>
          <a:lstStyle/>
          <a:p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Tracking – Journeyman Reports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561356"/>
            <a:ext cx="8424936" cy="3384376"/>
          </a:xfrm>
        </p:spPr>
        <p:txBody>
          <a:bodyPr/>
          <a:lstStyle/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Near Source or Receiver </a:t>
            </a: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Journeyman report creation on Time interval (30 minute default)</a:t>
            </a:r>
          </a:p>
          <a:p>
            <a:pPr lvl="1"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393700" lvl="1" indent="0">
              <a:buNone/>
            </a:pPr>
            <a:endParaRPr lang="en-US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497460"/>
            <a:ext cx="8100392" cy="987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37578806"/>
      </p:ext>
    </p:extLst>
  </p:cSld>
  <p:clrMapOvr>
    <a:masterClrMapping/>
  </p:clrMapOvr>
  <p:transition spd="med" advTm="3000"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613941"/>
          </a:xfrm>
        </p:spPr>
        <p:txBody>
          <a:bodyPr/>
          <a:lstStyle/>
          <a:p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Tracking – KML / KMZ Reports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9584" y="1633364"/>
            <a:ext cx="3744416" cy="3657864"/>
          </a:xfrm>
        </p:spPr>
        <p:txBody>
          <a:bodyPr/>
          <a:lstStyle/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Standard Google Earth Report</a:t>
            </a:r>
          </a:p>
          <a:p>
            <a:pPr>
              <a:buClrTx/>
            </a:pPr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Crew operation is easily monitored from office (auto FTP files to server)</a:t>
            </a:r>
          </a:p>
          <a:p>
            <a:pPr>
              <a:buClrTx/>
            </a:pPr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Alert Only reports can be generated </a:t>
            </a:r>
          </a:p>
          <a:p>
            <a:pPr>
              <a:buClrTx/>
            </a:pPr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Real Time Viewing</a:t>
            </a:r>
          </a:p>
          <a:p>
            <a:pPr>
              <a:buClrTx/>
            </a:pPr>
            <a:endParaRPr lang="en-US" sz="8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r>
              <a:rPr lang="en-US" sz="2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Can view History of each vehicle or all vehicles</a:t>
            </a:r>
          </a:p>
          <a:p>
            <a:pPr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endParaRPr lang="en-US" sz="2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393700" lvl="1" indent="0">
              <a:buNone/>
            </a:pPr>
            <a:endParaRPr lang="en-US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5372"/>
            <a:ext cx="5036732" cy="3131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38907028"/>
      </p:ext>
    </p:extLst>
  </p:cSld>
  <p:clrMapOvr>
    <a:masterClrMapping/>
  </p:clrMapOvr>
  <p:transition spd="med" advTm="3000">
    <p:fad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41276"/>
            <a:ext cx="8229600" cy="613941"/>
          </a:xfrm>
        </p:spPr>
        <p:txBody>
          <a:bodyPr/>
          <a:lstStyle/>
          <a:p>
            <a:r>
              <a:rPr lang="en-US" sz="4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Tracking – Remote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1633364"/>
            <a:ext cx="4572000" cy="3657864"/>
          </a:xfrm>
        </p:spPr>
        <p:txBody>
          <a:bodyPr/>
          <a:lstStyle/>
          <a:p>
            <a:pPr>
              <a:buClrTx/>
            </a:pPr>
            <a:r>
              <a:rPr lang="en-US" sz="1400" dirty="0">
                <a:latin typeface="Segoe UI" pitchFamily="34" charset="0"/>
                <a:ea typeface="Segoe UI" pitchFamily="34" charset="0"/>
                <a:cs typeface="Segoe UI" pitchFamily="34" charset="0"/>
              </a:rPr>
              <a:t>VHF Radio with GPS used in all vehicles and carried by </a:t>
            </a:r>
            <a:r>
              <a:rPr lang="en-US" sz="1400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Juggies</a:t>
            </a:r>
            <a:endParaRPr lang="en-US" sz="14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buClrTx/>
            </a:pPr>
            <a:r>
              <a:rPr lang="en-US" sz="1400" dirty="0">
                <a:latin typeface="Segoe UI" pitchFamily="34" charset="0"/>
                <a:ea typeface="Segoe UI" pitchFamily="34" charset="0"/>
                <a:cs typeface="Segoe UI" pitchFamily="34" charset="0"/>
              </a:rPr>
              <a:t>VHF Radio is used for Voice commands. GPS position is sent in the background and not heard by anyone.</a:t>
            </a:r>
          </a:p>
          <a:p>
            <a:pPr>
              <a:buClrTx/>
            </a:pPr>
            <a:r>
              <a:rPr lang="en-US" sz="1400" dirty="0">
                <a:latin typeface="Segoe UI" pitchFamily="34" charset="0"/>
                <a:ea typeface="Segoe UI" pitchFamily="34" charset="0"/>
                <a:cs typeface="Segoe UI" pitchFamily="34" charset="0"/>
              </a:rPr>
              <a:t>Central Recorder and Office can receive the data via VHF radio link, or can download the data when the unit is close to the office.</a:t>
            </a:r>
          </a:p>
          <a:p>
            <a:pPr>
              <a:buClrTx/>
            </a:pPr>
            <a:r>
              <a:rPr lang="en-US" sz="14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The Tracker program on the Office computer or in the Central Recorder is also connected to the Internet.</a:t>
            </a:r>
          </a:p>
          <a:p>
            <a:pPr>
              <a:buClrTx/>
            </a:pPr>
            <a:r>
              <a:rPr lang="en-US" sz="14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The Tracker program uploads the data via FTP to a central server.</a:t>
            </a:r>
          </a:p>
          <a:p>
            <a:pPr>
              <a:buClrTx/>
            </a:pPr>
            <a:r>
              <a:rPr lang="en-US" sz="1400" dirty="0">
                <a:latin typeface="Segoe UI" pitchFamily="34" charset="0"/>
                <a:ea typeface="Segoe UI" pitchFamily="34" charset="0"/>
                <a:cs typeface="Segoe UI" pitchFamily="34" charset="0"/>
              </a:rPr>
              <a:t>This data can then be viewed by the Safety Officer, Crew supervisor  or even by the Client.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685770-F343-4D2B-B820-861CB1EDDB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455217"/>
            <a:ext cx="4012955" cy="4196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76243"/>
      </p:ext>
    </p:extLst>
  </p:cSld>
  <p:clrMapOvr>
    <a:masterClrMapping/>
  </p:clrMapOvr>
  <p:transition spd="med" advTm="30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841276"/>
            <a:ext cx="8229600" cy="685949"/>
          </a:xfrm>
        </p:spPr>
        <p:txBody>
          <a:bodyPr/>
          <a:lstStyle/>
          <a:p>
            <a:pPr algn="ctr"/>
            <a:r>
              <a:rPr lang="en-US" sz="28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Source Link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4008" y="1561356"/>
            <a:ext cx="4402832" cy="3657864"/>
          </a:xfrm>
        </p:spPr>
        <p:txBody>
          <a:bodyPr/>
          <a:lstStyle/>
          <a:p>
            <a:pPr>
              <a:buClrTx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Designed for High-Productivity Acquisition</a:t>
            </a:r>
          </a:p>
          <a:p>
            <a:pPr>
              <a:buClrTx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Compatibility with most data acquisition systems</a:t>
            </a:r>
          </a:p>
          <a:p>
            <a:pPr>
              <a:buClrTx/>
            </a:pPr>
            <a:r>
              <a:rPr lang="en-US" sz="2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The most advanced and versatile source control solution on the market</a:t>
            </a:r>
          </a:p>
          <a:p>
            <a:pPr>
              <a:buClrTx/>
            </a:pPr>
            <a:endParaRPr lang="en-US" sz="2000" b="1" dirty="0"/>
          </a:p>
        </p:txBody>
      </p:sp>
      <p:pic>
        <p:nvPicPr>
          <p:cNvPr id="9" name="Picture 8" descr="Force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489348"/>
            <a:ext cx="1651025" cy="1656184"/>
          </a:xfrm>
          <a:prstGeom prst="rect">
            <a:avLst/>
          </a:prstGeom>
        </p:spPr>
      </p:pic>
      <p:pic>
        <p:nvPicPr>
          <p:cNvPr id="11" name="Picture 10" descr="UE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63688" y="1489348"/>
            <a:ext cx="1469610" cy="1694793"/>
          </a:xfrm>
          <a:prstGeom prst="rect">
            <a:avLst/>
          </a:prstGeom>
        </p:spPr>
      </p:pic>
      <p:pic>
        <p:nvPicPr>
          <p:cNvPr id="12" name="Picture 11" descr="IMG_4449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347864" y="1345332"/>
            <a:ext cx="1204443" cy="17772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3643CAD-BE89-4DF0-B69A-9A1A4EE9B7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998" y="3390288"/>
            <a:ext cx="3494989" cy="2101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233364"/>
      </p:ext>
    </p:extLst>
  </p:cSld>
  <p:clrMapOvr>
    <a:masterClrMapping/>
  </p:clrMapOvr>
  <p:transition spd="med" advTm="3000">
    <p:fade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 txBox="1">
            <a:spLocks noChangeArrowheads="1"/>
          </p:cNvSpPr>
          <p:nvPr/>
        </p:nvSpPr>
        <p:spPr bwMode="auto">
          <a:xfrm>
            <a:off x="952500" y="1143000"/>
            <a:ext cx="46990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</a:pPr>
            <a:r>
              <a:rPr lang="en-US" sz="2000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Seismic Source Company is a manufacturer of seismic instruments and data acquisition systems. Its products are used in a broad range of applications: Seismology, Structural Monitoring, Seismic Site Evaluation, Civil Engineering, Gas and Oil Exploration, and Industrial Vibration Monitoring.</a:t>
            </a:r>
            <a:endParaRPr lang="en-GB" sz="2000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itchFamily="34" charset="0"/>
              <a:buChar char="•"/>
            </a:pPr>
            <a:endParaRPr lang="en-GB" sz="2000" b="1" dirty="0">
              <a:solidFill>
                <a:prstClr val="black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9200" y="457202"/>
            <a:ext cx="571500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GB" sz="2667" b="1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cs typeface="Tahoma" pitchFamily="34" charset="0"/>
              </a:rPr>
              <a:t>Seismic Source Company</a:t>
            </a:r>
            <a:endParaRPr lang="en-US" sz="2667" dirty="0">
              <a:ln>
                <a:solidFill>
                  <a:prstClr val="black"/>
                </a:solidFill>
              </a:ln>
              <a:solidFill>
                <a:prstClr val="white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Constantia"/>
              <a:cs typeface="+mn-cs"/>
            </a:endParaRPr>
          </a:p>
        </p:txBody>
      </p:sp>
      <p:pic>
        <p:nvPicPr>
          <p:cNvPr id="6" name="Picture 5" descr="Sigma_Station_No_Networ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24501" y="1143000"/>
            <a:ext cx="2721769" cy="2364582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Rounded Rectangle 4"/>
          <p:cNvSpPr/>
          <p:nvPr/>
        </p:nvSpPr>
        <p:spPr>
          <a:xfrm>
            <a:off x="2476500" y="3937000"/>
            <a:ext cx="4254500" cy="1270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6" descr="SSC_logo 2009 sky resiz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30500" y="4127500"/>
            <a:ext cx="1289720" cy="87148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64000" y="4064001"/>
            <a:ext cx="2984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Seismic Source Company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Ponca City, Oklahoma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(580) 762-8233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prstClr val="black"/>
                </a:solidFill>
                <a:latin typeface="Tahoma" pitchFamily="34" charset="0"/>
                <a:cs typeface="Tahoma" pitchFamily="34" charset="0"/>
              </a:rPr>
              <a:t>www.SeismicSource.Com</a:t>
            </a:r>
          </a:p>
        </p:txBody>
      </p:sp>
    </p:spTree>
    <p:extLst>
      <p:ext uri="{BB962C8B-B14F-4D97-AF65-F5344CB8AC3E}">
        <p14:creationId xmlns:p14="http://schemas.microsoft.com/office/powerpoint/2010/main" val="220238154"/>
      </p:ext>
    </p:extLst>
  </p:cSld>
  <p:clrMapOvr>
    <a:masterClrMapping/>
  </p:clrMapOvr>
  <p:transition spd="med" advClick="0" advTm="5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182" y="1042900"/>
            <a:ext cx="7406640" cy="617354"/>
          </a:xfrm>
        </p:spPr>
        <p:txBody>
          <a:bodyPr/>
          <a:lstStyle/>
          <a:p>
            <a:r>
              <a:rPr lang="en-US" sz="3000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SourceLink = Universal Control System</a:t>
            </a:r>
          </a:p>
        </p:txBody>
      </p:sp>
      <p:pic>
        <p:nvPicPr>
          <p:cNvPr id="14" name="Picture 13" descr="We love working with passionate businesses who value their work want their branding to be as unique as they are. We specialize in logos, websites and marketing.">
            <a:extLst>
              <a:ext uri="{FF2B5EF4-FFF2-40B4-BE49-F238E27FC236}">
                <a16:creationId xmlns:a16="http://schemas.microsoft.com/office/drawing/2014/main" id="{DBF99628-B7A6-4CE0-BBF3-39CA5F8E647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7858" y="1756694"/>
            <a:ext cx="1042988" cy="57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http://smartsolo.com/wp-content/uploads/2017/06/smartsolo-1.png">
            <a:extLst>
              <a:ext uri="{FF2B5EF4-FFF2-40B4-BE49-F238E27FC236}">
                <a16:creationId xmlns:a16="http://schemas.microsoft.com/office/drawing/2014/main" id="{018E5D26-C899-48AE-AB4F-CF71A88EA17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068" y="1281634"/>
            <a:ext cx="1521619" cy="1521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159E6E7-2914-4FFC-AC90-EF6AFDE2F3F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709" y="3143250"/>
            <a:ext cx="1521619" cy="437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 descr="http://www.geospace.com/wp-content/uploads/2017/07/gcl-featured-product-2.jpg">
            <a:extLst>
              <a:ext uri="{FF2B5EF4-FFF2-40B4-BE49-F238E27FC236}">
                <a16:creationId xmlns:a16="http://schemas.microsoft.com/office/drawing/2014/main" id="{87D75240-3914-4CA1-8A85-AB1BE42D5BC6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163" y="2857500"/>
            <a:ext cx="1396604" cy="437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 descr="http://www.geospace.com/wp-content/uploads/2017/07/gsx-featured-product.jpg">
            <a:extLst>
              <a:ext uri="{FF2B5EF4-FFF2-40B4-BE49-F238E27FC236}">
                <a16:creationId xmlns:a16="http://schemas.microsoft.com/office/drawing/2014/main" id="{B3A3BE8B-4A2A-470E-B96B-E5402C18278F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164" y="3465216"/>
            <a:ext cx="1521619" cy="437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0B97710-7638-4AB5-BDD6-02728F82FFB4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86" y="1865212"/>
            <a:ext cx="1202219" cy="377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9" descr="thumb_quantum3">
            <a:extLst>
              <a:ext uri="{FF2B5EF4-FFF2-40B4-BE49-F238E27FC236}">
                <a16:creationId xmlns:a16="http://schemas.microsoft.com/office/drawing/2014/main" id="{493C74BD-5C23-425B-81B8-B77F053386EC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193" y="1745284"/>
            <a:ext cx="430175" cy="697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0" descr="Geophysical Technology">
            <a:extLst>
              <a:ext uri="{FF2B5EF4-FFF2-40B4-BE49-F238E27FC236}">
                <a16:creationId xmlns:a16="http://schemas.microsoft.com/office/drawing/2014/main" id="{F6DC1338-848E-410A-9498-054115062F3A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042" y="1637370"/>
            <a:ext cx="871538" cy="85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Picture 21" descr="http://geophysicaltechnology.com/wp-content/uploads/2016/03/nuseis-flashing-2.gif">
            <a:extLst>
              <a:ext uri="{FF2B5EF4-FFF2-40B4-BE49-F238E27FC236}">
                <a16:creationId xmlns:a16="http://schemas.microsoft.com/office/drawing/2014/main" id="{A6DE3142-03EB-46F3-86F8-5D4BE3C2B5FD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819" y="1637370"/>
            <a:ext cx="298133" cy="928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 descr="Back Home">
            <a:extLst>
              <a:ext uri="{FF2B5EF4-FFF2-40B4-BE49-F238E27FC236}">
                <a16:creationId xmlns:a16="http://schemas.microsoft.com/office/drawing/2014/main" id="{F2B72F8E-927F-44F3-993E-575C8228CA17}"/>
              </a:ext>
            </a:extLst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00" y="4408362"/>
            <a:ext cx="1478756" cy="7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Picture 23" descr="Node Image (New)">
            <a:extLst>
              <a:ext uri="{FF2B5EF4-FFF2-40B4-BE49-F238E27FC236}">
                <a16:creationId xmlns:a16="http://schemas.microsoft.com/office/drawing/2014/main" id="{DF531C7E-ADE8-412E-BE92-2CB2D53BE294}"/>
              </a:ext>
            </a:extLst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414332"/>
            <a:ext cx="1239666" cy="819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Picture 25" descr="&lt;h3&gt;Better image, greater savings, higher productivity—anywhere on earth.&lt;/h3&gt;">
            <a:extLst>
              <a:ext uri="{FF2B5EF4-FFF2-40B4-BE49-F238E27FC236}">
                <a16:creationId xmlns:a16="http://schemas.microsoft.com/office/drawing/2014/main" id="{4A2D1349-AE39-4D6A-AF97-FEA17800A1D6}"/>
              </a:ext>
            </a:extLst>
          </p:cNvPr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974" y="4674781"/>
            <a:ext cx="864394" cy="5643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Picture 26" descr="Back to Home">
            <a:extLst>
              <a:ext uri="{FF2B5EF4-FFF2-40B4-BE49-F238E27FC236}">
                <a16:creationId xmlns:a16="http://schemas.microsoft.com/office/drawing/2014/main" id="{A99FA57A-3B23-49D7-8C6A-FCD946157568}"/>
              </a:ext>
            </a:extLst>
          </p:cNvPr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181" y="4784178"/>
            <a:ext cx="792410" cy="339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Picture 27" descr="http://www.sercel.com/products/Lists/ProductImage/WTU-508_image.jpg?RenditionID=6">
            <a:extLst>
              <a:ext uri="{FF2B5EF4-FFF2-40B4-BE49-F238E27FC236}">
                <a16:creationId xmlns:a16="http://schemas.microsoft.com/office/drawing/2014/main" id="{86E88BE3-5728-46A6-B04C-CFB5EEA7B8C2}"/>
              </a:ext>
            </a:extLst>
          </p:cNvPr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801" y="4613058"/>
            <a:ext cx="864395" cy="6465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B71F201-3D74-47EB-ACB0-374047C64835}"/>
              </a:ext>
            </a:extLst>
          </p:cNvPr>
          <p:cNvPicPr/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171" y="1856898"/>
            <a:ext cx="1873450" cy="478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Picture 29" descr="https://wirelessseismic.com/wp-content/uploads/2017/09/rt3-344x400.png">
            <a:extLst>
              <a:ext uri="{FF2B5EF4-FFF2-40B4-BE49-F238E27FC236}">
                <a16:creationId xmlns:a16="http://schemas.microsoft.com/office/drawing/2014/main" id="{6BC2430E-EA29-4B34-B331-C488F73D7A88}"/>
              </a:ext>
            </a:extLst>
          </p:cNvPr>
          <p:cNvPicPr/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6905" y="1783137"/>
            <a:ext cx="560561" cy="65957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Picture 30" descr="https://wirelessseismic.com/wp-content/uploads/2017/09/img.png">
            <a:extLst>
              <a:ext uri="{FF2B5EF4-FFF2-40B4-BE49-F238E27FC236}">
                <a16:creationId xmlns:a16="http://schemas.microsoft.com/office/drawing/2014/main" id="{27DCA894-0133-4E96-8550-187610971517}"/>
              </a:ext>
            </a:extLst>
          </p:cNvPr>
          <p:cNvPicPr/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4469" y="1324717"/>
            <a:ext cx="536065" cy="1190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Picture 32" descr="International Seismic Co">
            <a:extLst>
              <a:ext uri="{FF2B5EF4-FFF2-40B4-BE49-F238E27FC236}">
                <a16:creationId xmlns:a16="http://schemas.microsoft.com/office/drawing/2014/main" id="{64721096-EF4A-4F48-A892-8BCECA845DC4}"/>
              </a:ext>
            </a:extLst>
          </p:cNvPr>
          <p:cNvPicPr/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50" y="2636038"/>
            <a:ext cx="2621242" cy="49293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A36CEDDC-34C2-4C2A-B960-F048ED4A61FD}"/>
              </a:ext>
            </a:extLst>
          </p:cNvPr>
          <p:cNvSpPr/>
          <p:nvPr/>
        </p:nvSpPr>
        <p:spPr>
          <a:xfrm>
            <a:off x="2479142" y="2442468"/>
            <a:ext cx="3521392" cy="21471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09A949-CC5D-4B8B-A102-7B67B140CCB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434843" y="2700337"/>
            <a:ext cx="550069" cy="3143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0A56DA-0AFE-48A1-AE44-643A5E83A801}"/>
              </a:ext>
            </a:extLst>
          </p:cNvPr>
          <p:cNvSpPr txBox="1"/>
          <p:nvPr/>
        </p:nvSpPr>
        <p:spPr>
          <a:xfrm>
            <a:off x="3987566" y="264765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SourceLink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DE6C6A5-67B2-4693-B73E-4E59EFFD8A74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254206" y="3088982"/>
            <a:ext cx="2043515" cy="122854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11CA60E-AAD6-4C5B-ABF3-7DAB3FA02A63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245687" y="4710791"/>
            <a:ext cx="2486025" cy="485775"/>
          </a:xfrm>
          <a:prstGeom prst="rect">
            <a:avLst/>
          </a:prstGeom>
        </p:spPr>
      </p:pic>
      <p:pic>
        <p:nvPicPr>
          <p:cNvPr id="8" name="Picture 7" descr="A yellow sign&#10;&#10;Description generated with high confidence">
            <a:extLst>
              <a:ext uri="{FF2B5EF4-FFF2-40B4-BE49-F238E27FC236}">
                <a16:creationId xmlns:a16="http://schemas.microsoft.com/office/drawing/2014/main" id="{11F7B541-D781-42CB-92D2-FFDFA4EF60C9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04" y="3093377"/>
            <a:ext cx="1143278" cy="858349"/>
          </a:xfrm>
          <a:prstGeom prst="rect">
            <a:avLst/>
          </a:prstGeom>
        </p:spPr>
      </p:pic>
      <p:pic>
        <p:nvPicPr>
          <p:cNvPr id="10" name="Picture 9" descr="A picture containing cake, indoor&#10;&#10;Description generated with high confidence">
            <a:extLst>
              <a:ext uri="{FF2B5EF4-FFF2-40B4-BE49-F238E27FC236}">
                <a16:creationId xmlns:a16="http://schemas.microsoft.com/office/drawing/2014/main" id="{F6B90AC8-458F-4CDE-8822-C21890615E5F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718" y="3143250"/>
            <a:ext cx="1030478" cy="767511"/>
          </a:xfrm>
          <a:prstGeom prst="rect">
            <a:avLst/>
          </a:prstGeom>
        </p:spPr>
      </p:pic>
      <p:sp>
        <p:nvSpPr>
          <p:cNvPr id="11" name="AutoShape 2" descr="Image result for global geophysical autoseis">
            <a:extLst>
              <a:ext uri="{FF2B5EF4-FFF2-40B4-BE49-F238E27FC236}">
                <a16:creationId xmlns:a16="http://schemas.microsoft.com/office/drawing/2014/main" id="{2D5078E3-F878-4065-89ED-82EC8E300FA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705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61375E6-E304-4D7C-BE1D-067ED8E883D4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301125" y="3972180"/>
            <a:ext cx="1245212" cy="416368"/>
          </a:xfrm>
          <a:prstGeom prst="rect">
            <a:avLst/>
          </a:prstGeom>
        </p:spPr>
      </p:pic>
      <p:pic>
        <p:nvPicPr>
          <p:cNvPr id="35" name="Picture 34" descr="A close up of a device&#10;&#10;Description generated with very high confidence">
            <a:extLst>
              <a:ext uri="{FF2B5EF4-FFF2-40B4-BE49-F238E27FC236}">
                <a16:creationId xmlns:a16="http://schemas.microsoft.com/office/drawing/2014/main" id="{8AE72B78-AA10-41EE-A101-DA24FA2095B0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995" y="3894656"/>
            <a:ext cx="591470" cy="59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915278"/>
      </p:ext>
    </p:extLst>
  </p:cSld>
  <p:clrMapOvr>
    <a:masterClrMapping/>
  </p:clrMapOvr>
  <p:transition spd="med" advTm="3000">
    <p:fad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3_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39805</TotalTime>
  <Words>3092</Words>
  <Application>Microsoft Office PowerPoint</Application>
  <PresentationFormat>On-screen Show (16:10)</PresentationFormat>
  <Paragraphs>654</Paragraphs>
  <Slides>80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80</vt:i4>
      </vt:variant>
    </vt:vector>
  </HeadingPairs>
  <TitlesOfParts>
    <vt:vector size="90" baseType="lpstr">
      <vt:lpstr>Arial</vt:lpstr>
      <vt:lpstr>Bookman Old Style</vt:lpstr>
      <vt:lpstr>Calibri</vt:lpstr>
      <vt:lpstr>Constantia</vt:lpstr>
      <vt:lpstr>Segoe UI</vt:lpstr>
      <vt:lpstr>Tahoma</vt:lpstr>
      <vt:lpstr>Wingdings 2</vt:lpstr>
      <vt:lpstr>Flow</vt:lpstr>
      <vt:lpstr>1_Flow</vt:lpstr>
      <vt:lpstr>3_Flow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Source Link</vt:lpstr>
      <vt:lpstr>SourceLink = Universal Control System</vt:lpstr>
      <vt:lpstr>Recording System Support</vt:lpstr>
      <vt:lpstr>Multi-Functional Front End</vt:lpstr>
      <vt:lpstr>Survey files</vt:lpstr>
      <vt:lpstr>User Drill Log</vt:lpstr>
      <vt:lpstr>Full Featured Reports</vt:lpstr>
      <vt:lpstr>Supported Source Types</vt:lpstr>
      <vt:lpstr>Traditional Acquisition Methods</vt:lpstr>
      <vt:lpstr>Autonomous Acquisition Methods</vt:lpstr>
      <vt:lpstr>Autonomous Acquisition Methods</vt:lpstr>
      <vt:lpstr>Autonomous Acquisition Methods</vt:lpstr>
      <vt:lpstr>Autonomous Acquisition Methods</vt:lpstr>
      <vt:lpstr>Fail-Safe Design</vt:lpstr>
      <vt:lpstr>Quality Control – Dynamite Operations</vt:lpstr>
      <vt:lpstr>Quality Control – VibroSeis Operations</vt:lpstr>
      <vt:lpstr>PSS - Traditional QC Display</vt:lpstr>
      <vt:lpstr>PSS – Sortable, Filterable Grid</vt:lpstr>
      <vt:lpstr>PSS – Gant-Chart for QC and Timing analysis</vt:lpstr>
      <vt:lpstr>PSS – Location Based Visualization</vt:lpstr>
      <vt:lpstr>PSS – Location Based Visualization</vt:lpstr>
      <vt:lpstr>PSS – COG QC</vt:lpstr>
      <vt:lpstr>Source Coordination for Data Acquisition</vt:lpstr>
      <vt:lpstr>Shape Files for Exclusion and Buffer Zones</vt:lpstr>
      <vt:lpstr>Exclusion Zones</vt:lpstr>
      <vt:lpstr>Low Force Buffer Zones</vt:lpstr>
      <vt:lpstr>3D Google Earth Visualization</vt:lpstr>
      <vt:lpstr>Spread Overview</vt:lpstr>
      <vt:lpstr>Source Point w/ PSS Info</vt:lpstr>
      <vt:lpstr>Vibrator Trail</vt:lpstr>
      <vt:lpstr>SourceLink + Sercel 408/428/508 &amp; OVC</vt:lpstr>
      <vt:lpstr>SourceLink + Sercel 428 &amp; JOVC</vt:lpstr>
      <vt:lpstr>SourceLink + Sercel</vt:lpstr>
      <vt:lpstr>Nodal Systems</vt:lpstr>
      <vt:lpstr>Nodal Systems</vt:lpstr>
      <vt:lpstr>Nodal Systems</vt:lpstr>
      <vt:lpstr>Nodal Systems</vt:lpstr>
      <vt:lpstr>Nodal Systems</vt:lpstr>
      <vt:lpstr>Nodal Systems</vt:lpstr>
      <vt:lpstr>Nodal Systems</vt:lpstr>
      <vt:lpstr>Nodal Systems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Navigator Software</vt:lpstr>
      <vt:lpstr>Navigator Features</vt:lpstr>
      <vt:lpstr>Navigator Integration</vt:lpstr>
      <vt:lpstr>Tracking Software</vt:lpstr>
      <vt:lpstr>Tracking – Alerts</vt:lpstr>
      <vt:lpstr>Tracking – Journeyman Reports</vt:lpstr>
      <vt:lpstr>Tracking – KML / KMZ Reports</vt:lpstr>
      <vt:lpstr>Tracking – Remote Monitoring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iSeis Sigma Presentation</dc:title>
  <dc:subject>iSeis Sigma Presentation</dc:subject>
  <dc:creator>Chris McGaha</dc:creator>
  <cp:keywords>iSeis Sigma</cp:keywords>
  <dc:description>2011_01_11 - SB - General Revamping</dc:description>
  <cp:lastModifiedBy>cmcgaha</cp:lastModifiedBy>
  <cp:revision>1438</cp:revision>
  <dcterms:created xsi:type="dcterms:W3CDTF">2010-05-01T21:57:22Z</dcterms:created>
  <dcterms:modified xsi:type="dcterms:W3CDTF">2018-02-26T22:14:39Z</dcterms:modified>
  <cp:category>iSeis Presentation</cp:category>
  <cp:contentStatus>An On-Going Project</cp:contentStatus>
</cp:coreProperties>
</file>