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660"/>
  </p:normalViewPr>
  <p:slideViewPr>
    <p:cSldViewPr snapToGrid="0">
      <p:cViewPr>
        <p:scale>
          <a:sx n="200" d="100"/>
          <a:sy n="200" d="100"/>
        </p:scale>
        <p:origin x="354" y="-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F1E1-CD64-453B-908F-83554438A4D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0F70-8866-44C6-9A67-47ADEFB61F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CF24B-EA05-E82B-C7F0-ECB00560F737}"/>
              </a:ext>
            </a:extLst>
          </p:cNvPr>
          <p:cNvSpPr txBox="1"/>
          <p:nvPr userDrawn="1"/>
        </p:nvSpPr>
        <p:spPr>
          <a:xfrm>
            <a:off x="692149" y="343843"/>
            <a:ext cx="581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SeisMike</a:t>
            </a:r>
            <a:endParaRPr lang="en-US" sz="36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514FED9-B45C-30AC-174B-F5F085D53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333846"/>
            <a:ext cx="1041401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66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100000">
              <a:schemeClr val="tx2">
                <a:lumMod val="75000"/>
                <a:lumOff val="2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CDF1E1-CD64-453B-908F-83554438A4D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A00F70-8866-44C6-9A67-47ADEFB61F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8BD4D-1646-C2BE-8826-1166947899FB}"/>
              </a:ext>
            </a:extLst>
          </p:cNvPr>
          <p:cNvSpPr txBox="1"/>
          <p:nvPr userDrawn="1"/>
        </p:nvSpPr>
        <p:spPr>
          <a:xfrm>
            <a:off x="692149" y="343843"/>
            <a:ext cx="581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SeisMike</a:t>
            </a:r>
            <a:endParaRPr lang="en-US" sz="36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FBA17A5-B2BF-D6FF-65D9-6F2680DF3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333846"/>
            <a:ext cx="1041401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645FCC-0D7C-0621-FC97-006D5673C88A}"/>
              </a:ext>
            </a:extLst>
          </p:cNvPr>
          <p:cNvSpPr txBox="1"/>
          <p:nvPr userDrawn="1"/>
        </p:nvSpPr>
        <p:spPr>
          <a:xfrm>
            <a:off x="0" y="9409428"/>
            <a:ext cx="7772400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Sales@SeismicSource.Com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       Seismic-Source-Co        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iSeis@SeismicSourceCo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  www.SeismicSource.Com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3E689A7-33B0-D429-5951-18E7FC05C8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87" y="9435150"/>
            <a:ext cx="2063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50E06D02-851F-252C-E7C7-6EBDBF9F6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7" y="9435150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06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7FE75-ECF8-C1B9-8F0E-2472532B7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2CAF162-0482-E4EA-D86A-BDDB8E5188E4}"/>
              </a:ext>
            </a:extLst>
          </p:cNvPr>
          <p:cNvSpPr txBox="1"/>
          <p:nvPr/>
        </p:nvSpPr>
        <p:spPr>
          <a:xfrm>
            <a:off x="0" y="914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/>
              <a:t>Concrete Evaluation Systems</a:t>
            </a:r>
          </a:p>
          <a:p>
            <a:pPr algn="ctr">
              <a:lnSpc>
                <a:spcPct val="90000"/>
              </a:lnSpc>
            </a:pPr>
            <a:r>
              <a:rPr lang="en-US" sz="2400" b="1" dirty="0"/>
              <a:t>SEE STIFFNESS.  SEE STRUCTURE.  SEE RESULTS.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187E1-EA1D-EBA9-8214-9305DD3F9E41}"/>
              </a:ext>
            </a:extLst>
          </p:cNvPr>
          <p:cNvSpPr txBox="1"/>
          <p:nvPr/>
        </p:nvSpPr>
        <p:spPr>
          <a:xfrm>
            <a:off x="424329" y="9632709"/>
            <a:ext cx="6932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742113" algn="r"/>
              </a:tabLst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2026_03_04_SeisMike_Brochure.pptx 	1/2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B945D-3DA3-9023-514A-542C9B7C6F19}"/>
              </a:ext>
            </a:extLst>
          </p:cNvPr>
          <p:cNvSpPr txBox="1"/>
          <p:nvPr/>
        </p:nvSpPr>
        <p:spPr>
          <a:xfrm>
            <a:off x="457199" y="1828800"/>
            <a:ext cx="68998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Built for DOTs.  Built for Engineers.  Built for Field Deployment.</a:t>
            </a:r>
          </a:p>
          <a:p>
            <a:r>
              <a:rPr lang="en-US" sz="1400" dirty="0"/>
              <a:t>A breakthrough in pavement and concrete evaluation,  </a:t>
            </a:r>
            <a:r>
              <a:rPr lang="en-US" sz="1400" b="1" dirty="0" err="1"/>
              <a:t>SeisMike</a:t>
            </a:r>
            <a:r>
              <a:rPr lang="en-US" sz="1400" dirty="0"/>
              <a:t> delivers rapid, </a:t>
            </a:r>
            <a:br>
              <a:rPr lang="en-US" sz="1400" dirty="0"/>
            </a:br>
            <a:r>
              <a:rPr lang="en-US" sz="1400" dirty="0"/>
              <a:t>non-destructive stiffness mapping by combining controlled mechanical impact with air-coupled surface-wave sensing.</a:t>
            </a:r>
          </a:p>
          <a:p>
            <a:endParaRPr lang="en-US" sz="600" dirty="0"/>
          </a:p>
          <a:p>
            <a:r>
              <a:rPr lang="en-US" b="1" dirty="0"/>
              <a:t>Why </a:t>
            </a:r>
            <a:r>
              <a:rPr lang="en-US" b="1" dirty="0" err="1"/>
              <a:t>SeisMike</a:t>
            </a:r>
            <a:r>
              <a:rPr lang="en-US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Eliminate planted geophones and surface cabling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Avoid coring and destructible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Minimize traffic disruption and lane closures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Capture continuous, high-resolution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Visualize stiffness in near real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Scale from 24 to 48+ acquisition channels</a:t>
            </a:r>
          </a:p>
          <a:p>
            <a:endParaRPr lang="en-US" sz="800" dirty="0"/>
          </a:p>
          <a:p>
            <a:r>
              <a:rPr lang="en-US" b="1" dirty="0"/>
              <a:t>Immediate Field Intelligence.</a:t>
            </a:r>
          </a:p>
          <a:p>
            <a:r>
              <a:rPr lang="en-US" sz="1400" dirty="0"/>
              <a:t>Within minutes, engineers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Quantify shear-wave velocity (Vs)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Determine pavement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elastic modulus contrasts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Detect structural 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Locate voids and stiffness anomalies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600" b="1" i="1" dirty="0"/>
              <a:t>Make informed decisions before leaving the site.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6DF04-9F07-97E1-A146-DF07718F4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9115" y="3670852"/>
            <a:ext cx="2231962" cy="24952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BB4EB4-95A1-6AA3-FAE8-9CF82E56B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6856891"/>
            <a:ext cx="6858000" cy="22067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25E05A-C6E4-A11F-A70D-D543DD550020}"/>
              </a:ext>
            </a:extLst>
          </p:cNvPr>
          <p:cNvSpPr txBox="1"/>
          <p:nvPr/>
        </p:nvSpPr>
        <p:spPr>
          <a:xfrm>
            <a:off x="457199" y="9094278"/>
            <a:ext cx="685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Example of </a:t>
            </a:r>
            <a:r>
              <a:rPr lang="en-US" sz="1300" dirty="0" err="1"/>
              <a:t>SeisMike</a:t>
            </a:r>
            <a:r>
              <a:rPr lang="en-US" sz="1300" dirty="0"/>
              <a:t> data acquired over a concrete driveway intersecting to a concrete driveway.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A8C08-C0D5-FFEC-7384-3159A1884C12}"/>
              </a:ext>
            </a:extLst>
          </p:cNvPr>
          <p:cNvSpPr txBox="1"/>
          <p:nvPr/>
        </p:nvSpPr>
        <p:spPr>
          <a:xfrm>
            <a:off x="1719254" y="7569451"/>
            <a:ext cx="1152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Asphalt Road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3F7E8E-D047-85D3-45E3-C70628034DEC}"/>
              </a:ext>
            </a:extLst>
          </p:cNvPr>
          <p:cNvSpPr txBox="1"/>
          <p:nvPr/>
        </p:nvSpPr>
        <p:spPr>
          <a:xfrm>
            <a:off x="4757732" y="7569451"/>
            <a:ext cx="1519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Concrete Driveway</a:t>
            </a:r>
          </a:p>
        </p:txBody>
      </p:sp>
    </p:spTree>
    <p:extLst>
      <p:ext uri="{BB962C8B-B14F-4D97-AF65-F5344CB8AC3E}">
        <p14:creationId xmlns:p14="http://schemas.microsoft.com/office/powerpoint/2010/main" val="150739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11395-A1C8-2893-14A6-8302FDD8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549144-C1ED-FF20-A2C4-86AA36FCBAC8}"/>
              </a:ext>
            </a:extLst>
          </p:cNvPr>
          <p:cNvSpPr txBox="1"/>
          <p:nvPr/>
        </p:nvSpPr>
        <p:spPr>
          <a:xfrm>
            <a:off x="424329" y="9632709"/>
            <a:ext cx="6932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742113" algn="r"/>
              </a:tabLst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2026_03_04_SeisMike_Brochure.pptx 	2/2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E683FF-BDDD-A9B2-B05F-C312DFD957C9}"/>
              </a:ext>
            </a:extLst>
          </p:cNvPr>
          <p:cNvSpPr txBox="1"/>
          <p:nvPr/>
        </p:nvSpPr>
        <p:spPr>
          <a:xfrm>
            <a:off x="457199" y="1705312"/>
            <a:ext cx="65913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Three Deployment Options: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SeisMike</a:t>
            </a:r>
            <a:r>
              <a:rPr lang="en-US" sz="1400" dirty="0"/>
              <a:t> </a:t>
            </a:r>
            <a:r>
              <a:rPr lang="en-US" sz="1400" dirty="0" err="1"/>
              <a:t>WallScan</a:t>
            </a:r>
            <a:r>
              <a:rPr lang="en-US" sz="1400" dirty="0"/>
              <a:t>: Structural evaluation of walls, columns, and bridge piers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SeisMike</a:t>
            </a:r>
            <a:r>
              <a:rPr lang="en-US" sz="1400" dirty="0"/>
              <a:t> </a:t>
            </a:r>
            <a:r>
              <a:rPr lang="en-US" sz="1400" dirty="0" err="1"/>
              <a:t>CartScan</a:t>
            </a:r>
            <a:r>
              <a:rPr lang="en-US" sz="1400" dirty="0"/>
              <a:t>: Indoor precision mapping with integrated positioning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SeisMike</a:t>
            </a:r>
            <a:r>
              <a:rPr lang="en-US" sz="1400" dirty="0"/>
              <a:t> </a:t>
            </a:r>
            <a:r>
              <a:rPr lang="en-US" sz="1400" dirty="0" err="1"/>
              <a:t>RoadScan</a:t>
            </a:r>
            <a:r>
              <a:rPr lang="en-US" sz="1400" dirty="0"/>
              <a:t>: Vehicle-mounted roadway and runway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sz="1600" b="1" dirty="0" err="1"/>
              <a:t>SeisMike</a:t>
            </a:r>
            <a:r>
              <a:rPr lang="en-US" sz="1600" b="1" dirty="0"/>
              <a:t> Technology Features: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400" dirty="0"/>
              <a:t>Acquisition: Compact MEMS microphone array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400" dirty="0"/>
              <a:t>Seismograph: Multi-channel fast sampling 24-bit data acquisition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400" dirty="0"/>
              <a:t>Source: Ultra-high frequency mechanical impact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400" dirty="0"/>
              <a:t>Processing: Rapid surface-wave inversion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400" dirty="0"/>
              <a:t>Outputs: Vs, Young’s modulus, shear modulus, density, and Poisson’s ratio</a:t>
            </a:r>
          </a:p>
          <a:p>
            <a:endParaRPr lang="en-US" sz="800" dirty="0"/>
          </a:p>
          <a:p>
            <a:r>
              <a:rPr lang="en-US" sz="1600" b="1" dirty="0" err="1"/>
              <a:t>SeisMike</a:t>
            </a:r>
            <a:r>
              <a:rPr lang="en-US" sz="1600" b="1" dirty="0"/>
              <a:t> System Features: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ParkSeis</a:t>
            </a:r>
            <a:r>
              <a:rPr lang="en-US" sz="1400" dirty="0"/>
              <a:t>: PSX Real-Time MASW Software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400" dirty="0"/>
              <a:t>Seismic Source: DAQlink Seismograph 5 or 6 with 24 to 96 channels or more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400" dirty="0"/>
              <a:t>Olson Engineering: Ultra Fast Ping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sz="1600" b="1" i="1" dirty="0"/>
              <a:t>Engineered for precision, scalability, and field efficiency</a:t>
            </a:r>
            <a:endParaRPr lang="en-US" sz="1400" dirty="0"/>
          </a:p>
        </p:txBody>
      </p:sp>
      <p:pic>
        <p:nvPicPr>
          <p:cNvPr id="25" name="Picture 24" descr="Line6(SR)(AirMute)(ActiveOT)(APPROX)(2DVs).BMP">
            <a:extLst>
              <a:ext uri="{FF2B5EF4-FFF2-40B4-BE49-F238E27FC236}">
                <a16:creationId xmlns:a16="http://schemas.microsoft.com/office/drawing/2014/main" id="{85986102-8F72-9EC3-BF77-2DCCD7C0DF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5625452"/>
            <a:ext cx="6858000" cy="20864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D631F5FC-9FBE-9379-BBD4-51E28BCD9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480" y="7166908"/>
            <a:ext cx="2470529" cy="14580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140EABA6-D749-6AC9-2601-BDBA7C8B3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886" y="7166392"/>
            <a:ext cx="2268027" cy="216278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169211B-A41E-3C61-122F-2F4D3DF5E29C}"/>
              </a:ext>
            </a:extLst>
          </p:cNvPr>
          <p:cNvSpPr txBox="1"/>
          <p:nvPr/>
        </p:nvSpPr>
        <p:spPr>
          <a:xfrm>
            <a:off x="4496836" y="8340064"/>
            <a:ext cx="203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Patched Pavement Area</a:t>
            </a:r>
            <a:br>
              <a:rPr lang="en-US" sz="1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(Thinner Pavement)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86C49E-A0FC-FD05-3E56-940EF528D3F7}"/>
              </a:ext>
            </a:extLst>
          </p:cNvPr>
          <p:cNvSpPr txBox="1"/>
          <p:nvPr/>
        </p:nvSpPr>
        <p:spPr>
          <a:xfrm>
            <a:off x="4778441" y="7341428"/>
            <a:ext cx="185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County Rd</a:t>
            </a:r>
          </a:p>
          <a:p>
            <a:pPr algn="r"/>
            <a:r>
              <a:rPr lang="en-US" sz="1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(Thicker Pavement)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2D7B8A-7254-C9C3-A03D-43ECFE41FB7B}"/>
              </a:ext>
            </a:extLst>
          </p:cNvPr>
          <p:cNvSpPr txBox="1"/>
          <p:nvPr/>
        </p:nvSpPr>
        <p:spPr>
          <a:xfrm>
            <a:off x="1557680" y="7658341"/>
            <a:ext cx="896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Culvert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B0E5A2D-0CE2-9D95-CD7E-4C5CB57EFBA0}"/>
              </a:ext>
            </a:extLst>
          </p:cNvPr>
          <p:cNvCxnSpPr>
            <a:cxnSpLocks/>
          </p:cNvCxnSpPr>
          <p:nvPr/>
        </p:nvCxnSpPr>
        <p:spPr>
          <a:xfrm flipV="1">
            <a:off x="4995432" y="6348413"/>
            <a:ext cx="424706" cy="1991651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06D55A-A6E8-07BE-EEBE-E41D1789AAC9}"/>
              </a:ext>
            </a:extLst>
          </p:cNvPr>
          <p:cNvCxnSpPr>
            <a:cxnSpLocks/>
          </p:cNvCxnSpPr>
          <p:nvPr/>
        </p:nvCxnSpPr>
        <p:spPr>
          <a:xfrm flipV="1">
            <a:off x="5667375" y="6390046"/>
            <a:ext cx="762000" cy="1125179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3344E60-26ED-0E49-3836-8C4552683887}"/>
              </a:ext>
            </a:extLst>
          </p:cNvPr>
          <p:cNvCxnSpPr>
            <a:cxnSpLocks/>
          </p:cNvCxnSpPr>
          <p:nvPr/>
        </p:nvCxnSpPr>
        <p:spPr>
          <a:xfrm flipH="1" flipV="1">
            <a:off x="1557680" y="6390046"/>
            <a:ext cx="528295" cy="1268295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C47755E-3F99-7506-B223-9620A905CBD3}"/>
              </a:ext>
            </a:extLst>
          </p:cNvPr>
          <p:cNvCxnSpPr>
            <a:cxnSpLocks/>
          </p:cNvCxnSpPr>
          <p:nvPr/>
        </p:nvCxnSpPr>
        <p:spPr>
          <a:xfrm flipH="1" flipV="1">
            <a:off x="2785828" y="6390046"/>
            <a:ext cx="2024249" cy="195001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586E6F9-9EDB-873E-5872-4BFC0F9087D7}"/>
              </a:ext>
            </a:extLst>
          </p:cNvPr>
          <p:cNvSpPr txBox="1"/>
          <p:nvPr/>
        </p:nvSpPr>
        <p:spPr>
          <a:xfrm>
            <a:off x="3477818" y="6678087"/>
            <a:ext cx="131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Tower Rd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6DAFA9-9451-0A7B-3CF5-0DCE8DCB4698}"/>
              </a:ext>
            </a:extLst>
          </p:cNvPr>
          <p:cNvSpPr txBox="1"/>
          <p:nvPr/>
        </p:nvSpPr>
        <p:spPr>
          <a:xfrm>
            <a:off x="0" y="914400"/>
            <a:ext cx="77724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/>
              <a:t>Asphalt and Concrete Evaluation Systems</a:t>
            </a:r>
          </a:p>
          <a:p>
            <a:pPr algn="ctr">
              <a:lnSpc>
                <a:spcPct val="90000"/>
              </a:lnSpc>
            </a:pPr>
            <a:r>
              <a:rPr lang="en-US" sz="2800" b="1" i="1" dirty="0"/>
              <a:t>SEE WHAT OTHERS MISS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A585B-908F-B7D7-AB61-A927AE06F12E}"/>
              </a:ext>
            </a:extLst>
          </p:cNvPr>
          <p:cNvSpPr txBox="1"/>
          <p:nvPr/>
        </p:nvSpPr>
        <p:spPr>
          <a:xfrm>
            <a:off x="860984" y="8742278"/>
            <a:ext cx="3025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Example of </a:t>
            </a:r>
            <a:r>
              <a:rPr lang="en-US" sz="1300" dirty="0" err="1"/>
              <a:t>SeisMike</a:t>
            </a:r>
            <a:r>
              <a:rPr lang="en-US" sz="1300" dirty="0"/>
              <a:t> data featuring a </a:t>
            </a:r>
            <a:br>
              <a:rPr lang="en-US" sz="1300" dirty="0"/>
            </a:br>
            <a:r>
              <a:rPr lang="en-US" sz="1300" dirty="0"/>
              <a:t>cement culvert plus an asphalt road.</a:t>
            </a:r>
          </a:p>
        </p:txBody>
      </p:sp>
    </p:spTree>
    <p:extLst>
      <p:ext uri="{BB962C8B-B14F-4D97-AF65-F5344CB8AC3E}">
        <p14:creationId xmlns:p14="http://schemas.microsoft.com/office/powerpoint/2010/main" val="1271514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</TotalTime>
  <Words>325</Words>
  <Application>Microsoft Office PowerPoint</Application>
  <PresentationFormat>Custom</PresentationFormat>
  <Paragraphs>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iSeis</dc:creator>
  <cp:lastModifiedBy>Scott iSeis</cp:lastModifiedBy>
  <cp:revision>73</cp:revision>
  <dcterms:created xsi:type="dcterms:W3CDTF">2025-07-16T18:37:27Z</dcterms:created>
  <dcterms:modified xsi:type="dcterms:W3CDTF">2026-03-04T23:57:01Z</dcterms:modified>
</cp:coreProperties>
</file>